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1" r:id="rId4"/>
    <p:sldId id="262" r:id="rId5"/>
    <p:sldId id="263" r:id="rId6"/>
    <p:sldId id="264" r:id="rId7"/>
    <p:sldId id="266" r:id="rId8"/>
    <p:sldId id="268" r:id="rId9"/>
    <p:sldId id="269" r:id="rId10"/>
    <p:sldId id="270" r:id="rId11"/>
    <p:sldId id="265" r:id="rId12"/>
    <p:sldId id="271" r:id="rId13"/>
    <p:sldId id="272" r:id="rId14"/>
    <p:sldId id="273" r:id="rId15"/>
    <p:sldId id="274" r:id="rId16"/>
    <p:sldId id="275" r:id="rId17"/>
    <p:sldId id="277" r:id="rId18"/>
    <p:sldId id="287" r:id="rId19"/>
    <p:sldId id="280" r:id="rId20"/>
    <p:sldId id="282" r:id="rId21"/>
    <p:sldId id="281" r:id="rId22"/>
    <p:sldId id="283" r:id="rId23"/>
    <p:sldId id="284" r:id="rId24"/>
    <p:sldId id="286" r:id="rId25"/>
    <p:sldId id="285" r:id="rId26"/>
    <p:sldId id="260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65"/>
    <p:restoredTop sz="83488"/>
  </p:normalViewPr>
  <p:slideViewPr>
    <p:cSldViewPr snapToGrid="0" snapToObjects="1">
      <p:cViewPr>
        <p:scale>
          <a:sx n="81" d="100"/>
          <a:sy n="81" d="100"/>
        </p:scale>
        <p:origin x="14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13582-9E34-0942-8BBD-24D49E641278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44D88-1D59-0F42-B573-59E3C767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38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variabl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14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qiancy.com</a:t>
            </a:r>
            <a:r>
              <a:rPr lang="en-US" dirty="0"/>
              <a:t>/2016/11/12/</a:t>
            </a:r>
            <a:r>
              <a:rPr lang="en-US" dirty="0" err="1"/>
              <a:t>sne-tsne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75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qiancy.com</a:t>
            </a:r>
            <a:r>
              <a:rPr lang="en-US" dirty="0"/>
              <a:t>/2016/11/12/</a:t>
            </a:r>
            <a:r>
              <a:rPr lang="en-US" dirty="0" err="1"/>
              <a:t>sne-tsne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2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qiancy.com</a:t>
            </a:r>
            <a:r>
              <a:rPr lang="en-US" dirty="0"/>
              <a:t>/2016/11/12/</a:t>
            </a:r>
            <a:r>
              <a:rPr lang="en-US" dirty="0" err="1"/>
              <a:t>sne-tsne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blog.csdn.net</a:t>
            </a:r>
            <a:r>
              <a:rPr lang="en-US" dirty="0"/>
              <a:t>/witnessai1/article/details/79377975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43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86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89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bindog.github.io</a:t>
            </a:r>
            <a:r>
              <a:rPr lang="en-US" dirty="0"/>
              <a:t>/blog/2016/06/04/from-</a:t>
            </a:r>
            <a:r>
              <a:rPr lang="en-US" dirty="0" err="1"/>
              <a:t>sne</a:t>
            </a:r>
            <a:r>
              <a:rPr lang="en-US" dirty="0"/>
              <a:t>-to-</a:t>
            </a:r>
            <a:r>
              <a:rPr lang="en-US" dirty="0" err="1"/>
              <a:t>tsne</a:t>
            </a:r>
            <a:r>
              <a:rPr lang="en-US" dirty="0"/>
              <a:t>-to-</a:t>
            </a:r>
            <a:r>
              <a:rPr lang="en-US" dirty="0" err="1"/>
              <a:t>largevis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76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/2016/misread-</a:t>
            </a:r>
            <a:r>
              <a:rPr lang="en-US" dirty="0" err="1"/>
              <a:t>tsne</a:t>
            </a:r>
            <a:r>
              <a:rPr lang="en-US" dirty="0"/>
              <a:t>/</a:t>
            </a:r>
          </a:p>
          <a:p>
            <a:r>
              <a:rPr lang="en-US" dirty="0"/>
              <a:t>http://</a:t>
            </a:r>
            <a:r>
              <a:rPr lang="en-US" dirty="0" err="1"/>
              <a:t>www.datakit.cn</a:t>
            </a:r>
            <a:r>
              <a:rPr lang="en-US" dirty="0"/>
              <a:t>/blog/2017/02/05/</a:t>
            </a:r>
            <a:r>
              <a:rPr lang="en-US" dirty="0" err="1"/>
              <a:t>t_sne_full.html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blog.cytobank.org</a:t>
            </a:r>
            <a:r>
              <a:rPr lang="en-US" dirty="0"/>
              <a:t>/2017/01/17/fine-tune-visne-to-get-the-most-of-your-single-cell-data-analysis/</a:t>
            </a:r>
          </a:p>
          <a:p>
            <a:r>
              <a:rPr lang="en-US" dirty="0"/>
              <a:t>https://</a:t>
            </a:r>
            <a:r>
              <a:rPr lang="en-US" dirty="0" err="1"/>
              <a:t>lgatto.github.io</a:t>
            </a:r>
            <a:r>
              <a:rPr lang="en-US" dirty="0"/>
              <a:t>/</a:t>
            </a:r>
            <a:r>
              <a:rPr lang="en-US" dirty="0" err="1"/>
              <a:t>IntroMachineLearningWithR</a:t>
            </a:r>
            <a:r>
              <a:rPr lang="en-US" dirty="0"/>
              <a:t>/unsupervised-</a:t>
            </a:r>
            <a:r>
              <a:rPr lang="en-US" dirty="0" err="1"/>
              <a:t>learning.html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52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oreillymedia</a:t>
            </a:r>
            <a:r>
              <a:rPr lang="en-US" dirty="0"/>
              <a:t>/t-SNE-tutorial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22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www.datakit.cn</a:t>
            </a:r>
            <a:r>
              <a:rPr lang="en-US" dirty="0"/>
              <a:t>/blog/2017/02/05/</a:t>
            </a:r>
            <a:r>
              <a:rPr lang="en-US" dirty="0" err="1"/>
              <a:t>t_sne_full.html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bindog.github.io</a:t>
            </a:r>
            <a:r>
              <a:rPr lang="en-US" dirty="0"/>
              <a:t>/blog/2016/06/04/from-</a:t>
            </a:r>
            <a:r>
              <a:rPr lang="en-US" dirty="0" err="1"/>
              <a:t>sne</a:t>
            </a:r>
            <a:r>
              <a:rPr lang="en-US" dirty="0"/>
              <a:t>-to-</a:t>
            </a:r>
            <a:r>
              <a:rPr lang="en-US" dirty="0" err="1"/>
              <a:t>tsne</a:t>
            </a:r>
            <a:r>
              <a:rPr lang="en-US" dirty="0"/>
              <a:t>-to-</a:t>
            </a:r>
            <a:r>
              <a:rPr lang="en-US" dirty="0" err="1"/>
              <a:t>largevis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54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www.jiqizhixin.com</a:t>
            </a:r>
            <a:r>
              <a:rPr lang="en-US" dirty="0"/>
              <a:t>/articles/2017-08-31-2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Manifold learning: https://</a:t>
            </a:r>
            <a:r>
              <a:rPr lang="en-US" dirty="0" err="1"/>
              <a:t>www.zhihu.com</a:t>
            </a:r>
            <a:r>
              <a:rPr lang="en-US"/>
              <a:t>/question/24015486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2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Covariance: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measure of the joint variability of two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andom variable"/>
              </a:rPr>
              <a:t>random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48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50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Plot6</a:t>
            </a:r>
          </a:p>
          <a:p>
            <a:r>
              <a:rPr lang="en-US" dirty="0"/>
              <a:t>Plot7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5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Plot6</a:t>
            </a:r>
          </a:p>
          <a:p>
            <a:r>
              <a:rPr lang="en-US" dirty="0"/>
              <a:t>Plot7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21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Plot6</a:t>
            </a:r>
          </a:p>
          <a:p>
            <a:r>
              <a:rPr lang="en-US" dirty="0"/>
              <a:t>Plot7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96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</a:t>
            </a:r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/100-days-of-algorithms/day-92-pca-bdb66840a8fb</a:t>
            </a:r>
          </a:p>
          <a:p>
            <a:r>
              <a:rPr lang="en-US" dirty="0"/>
              <a:t>https://</a:t>
            </a:r>
            <a:r>
              <a:rPr lang="en-US" dirty="0" err="1"/>
              <a:t>www.dezyre.com</a:t>
            </a:r>
            <a:r>
              <a:rPr lang="en-US" dirty="0"/>
              <a:t>/data-science-in-python-tutorial/principal-component-analysis-tutorial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32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/publication/43350217_Constructing_a_Dictionary_of_Human_Brain_Folding_Patterns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2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/manifold/</a:t>
            </a:r>
            <a:r>
              <a:rPr lang="en-US" dirty="0" err="1"/>
              <a:t>plot_compare_methods.html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9230-4D33-4146-A0CA-3CBC9FF21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DE8D9-8036-8E48-BE38-013946071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51AB8-8F9B-C141-81F4-5BA34176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DE73B-6F4B-114F-BC05-969648438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67310-D1A4-464B-B879-90D5DF1D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9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EE5C-5674-EC44-A132-0679CA82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E2298-4E85-5844-8900-5B20C2F93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7EE81-5430-EB45-A8ED-ED1DE3E2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949DB-660E-C147-938F-3801D097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DC157-F0DA-E248-AED3-568EC420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5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F4572-F7B2-1C45-A103-A9772E9B1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526C4-2C5C-A447-9A5E-BB6C73683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C725B-5716-D04A-AC45-F0EBAFB1F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14634-7242-574C-9C97-FDA14C66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3A24-7698-8649-A067-52E12815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6088F4-8078-894A-B8E1-1408815CD5A0}"/>
              </a:ext>
            </a:extLst>
          </p:cNvPr>
          <p:cNvSpPr/>
          <p:nvPr userDrawn="1"/>
        </p:nvSpPr>
        <p:spPr>
          <a:xfrm>
            <a:off x="0" y="0"/>
            <a:ext cx="12192000" cy="12079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9577C-B744-2D4F-B975-56C4C2FA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369"/>
            <a:ext cx="10515600" cy="89923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EA6B-B2F9-F349-A471-327DE317F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933"/>
            <a:ext cx="10515600" cy="48900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6665F-FB82-7447-9E11-3B001462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08861-85E8-A648-9706-34DD77CD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E71AB-E512-6C42-97D0-372F3415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9509-01AD-634E-B7BC-6EB26344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E43B1-C029-BE4F-B5B9-10E820E67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C49DD-CF7A-1B43-A9B5-A08CA46E8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9322A-BD6D-8944-B1A0-DDD278C0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0472C-31DF-3A44-953E-3BF597C8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5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4578-9DF4-A843-9D7D-AF0C1A15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E42E-2FBA-F14F-96D6-6DF8F397A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85927-CEDA-F84D-89FE-CFC981FB7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7E51F-0326-BE4B-A412-3D1FB6B5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9B005-1374-B549-871C-F2732E932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1D7C0-AFEE-D84C-B52E-360E30C9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1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E906-474E-CA4E-8A99-20006B70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F113-E356-C242-AF51-A07486CA1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2F4E1-E147-6B47-8617-6390FAE3D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18A1F-4AA6-2A49-A095-A5F686E55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15629-46F3-5A4F-964D-BF973CE02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7CB83-5C8F-644B-AEE6-B82A9636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0C9EBF-D124-DB43-B5F5-74F9B90B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2BF0CD-E532-CF42-AB59-35EC5628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78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FE2A-F82C-5A4B-B4F9-48A55C57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4EA0CE-2292-BD45-B30E-5F628EA8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C106D-452B-3E4E-ACCB-6C269E5E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FDCD9-89CF-9D4E-8B03-570CD06FE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DFD27-9C85-6543-9FAC-E90B5DF69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CC12D-ED19-1D41-B04D-0FE5D4A0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15362-F54C-914C-B759-239BFB4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9EAA-D479-F942-B9C1-603EC43E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D534E-F566-2542-B58B-DF986FB77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148AF-EFFA-304E-B82B-FBD93C1C6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5D6E1-4929-DC49-888E-EF43F95E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261C1-9E34-2540-88C7-F62D0213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6D132-6554-9B41-8CA8-9F2660FA5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EF5E-7F51-E54D-80A7-EE482047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9C9677-5F89-B84E-90BC-6C446D2D6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089C7-03E1-8240-929C-824B0A834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90B2D-9718-0B43-9DFB-D67464D4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EC580-44F3-814E-B50F-1482169B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8E4F3-BF4C-3141-97BC-EF90A57D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DEA0A6-AE2C-F14B-A349-38DB9C69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D7218-4F98-B749-87E6-F8BB1CF9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FCC8B-C1CE-1C40-8FD4-674179A13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2E986-2C7F-344E-AC65-E28C591FA703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D726A-689F-D04C-9438-70CD42628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D376-20A4-9148-AA36-85744E6C1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2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dnuggets.com/2018/04/supervised-vs-unsupervised-learning.html" TargetMode="External"/><Relationship Id="rId5" Type="http://schemas.openxmlformats.org/officeDocument/2006/relationships/hyperlink" Target="https://www.slideshare.net/xuyangela/nonlinear-dimension-reduction" TargetMode="External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C485-6D7D-3843-98E6-F42D5F31B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776686" cy="2387600"/>
          </a:xfrm>
        </p:spPr>
        <p:txBody>
          <a:bodyPr>
            <a:normAutofit/>
          </a:bodyPr>
          <a:lstStyle/>
          <a:p>
            <a:r>
              <a:rPr lang="en-US" altLang="zh-Hans" sz="4400" dirty="0"/>
              <a:t>Dimensionality reduction algorithms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D4247-5CED-F24F-A714-0B880938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429" y="1847714"/>
            <a:ext cx="2325007" cy="3508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6BB66-F54C-0E4B-95B8-4A0FAE8BBE1C}"/>
              </a:ext>
            </a:extLst>
          </p:cNvPr>
          <p:cNvSpPr txBox="1"/>
          <p:nvPr/>
        </p:nvSpPr>
        <p:spPr>
          <a:xfrm>
            <a:off x="3274662" y="3913094"/>
            <a:ext cx="2275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Joint Lab Meeting</a:t>
            </a:r>
          </a:p>
          <a:p>
            <a:pPr algn="ctr"/>
            <a:r>
              <a:rPr lang="en-US" dirty="0"/>
              <a:t>Huitian Diao (Yolanda)</a:t>
            </a:r>
          </a:p>
          <a:p>
            <a:pPr algn="ctr"/>
            <a:r>
              <a:rPr lang="en-US" dirty="0"/>
              <a:t>4/9/2018</a:t>
            </a:r>
          </a:p>
        </p:txBody>
      </p:sp>
    </p:spTree>
    <p:extLst>
      <p:ext uri="{BB962C8B-B14F-4D97-AF65-F5344CB8AC3E}">
        <p14:creationId xmlns:p14="http://schemas.microsoft.com/office/powerpoint/2010/main" val="3379383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03EEB0-15C4-1A47-AE47-EB2319BA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new coordination system to maximize variance in each dimension in new </a:t>
            </a:r>
            <a:r>
              <a:rPr lang="en-US" altLang="zh-Hans" dirty="0"/>
              <a:t>coordinate system</a:t>
            </a:r>
            <a:endParaRPr lang="en-US" dirty="0"/>
          </a:p>
          <a:p>
            <a:r>
              <a:rPr lang="en-US" dirty="0"/>
              <a:t>Use N coordinates with top variances to represent &gt; N dimensions</a:t>
            </a:r>
          </a:p>
        </p:txBody>
      </p:sp>
    </p:spTree>
    <p:extLst>
      <p:ext uri="{BB962C8B-B14F-4D97-AF65-F5344CB8AC3E}">
        <p14:creationId xmlns:p14="http://schemas.microsoft.com/office/powerpoint/2010/main" val="270130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(proofs)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B5A17A-46D7-3C43-9318-D8BA2AC15CAC}"/>
              </a:ext>
            </a:extLst>
          </p:cNvPr>
          <p:cNvSpPr txBox="1">
            <a:spLocks/>
          </p:cNvSpPr>
          <p:nvPr/>
        </p:nvSpPr>
        <p:spPr>
          <a:xfrm>
            <a:off x="7039211" y="1903124"/>
            <a:ext cx="4862503" cy="40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Normalize the data</a:t>
            </a:r>
          </a:p>
          <a:p>
            <a:endParaRPr lang="en-US" sz="1800" dirty="0"/>
          </a:p>
          <a:p>
            <a:r>
              <a:rPr lang="en-US" sz="1800" dirty="0"/>
              <a:t>Calculate covariance matrix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Calculate eigenvalues and eigenvectors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Rank eigenvalues to choose feature 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Forming principal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855C6-1BB1-E849-B36A-90F1C1F8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79061"/>
            <a:ext cx="5569604" cy="17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6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(proofs)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B5A17A-46D7-3C43-9318-D8BA2AC15CAC}"/>
              </a:ext>
            </a:extLst>
          </p:cNvPr>
          <p:cNvSpPr txBox="1">
            <a:spLocks/>
          </p:cNvSpPr>
          <p:nvPr/>
        </p:nvSpPr>
        <p:spPr>
          <a:xfrm>
            <a:off x="7039211" y="1903124"/>
            <a:ext cx="4862503" cy="40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Normalize the data</a:t>
            </a:r>
          </a:p>
          <a:p>
            <a:endParaRPr lang="en-US" sz="1800" dirty="0"/>
          </a:p>
          <a:p>
            <a:r>
              <a:rPr lang="en-US" sz="1800" dirty="0"/>
              <a:t>Calculate covariance matrix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/>
              <a:t>Calculate eigenvalues and eigenvectors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Rank eigenvalues to choose feature 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Forming principal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1918A-F499-1A40-BC18-7522D8331223}"/>
              </a:ext>
            </a:extLst>
          </p:cNvPr>
          <p:cNvSpPr txBox="1"/>
          <p:nvPr/>
        </p:nvSpPr>
        <p:spPr>
          <a:xfrm>
            <a:off x="838200" y="1322610"/>
            <a:ext cx="438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exist two an only two eigenvectors for </a:t>
            </a:r>
          </a:p>
          <a:p>
            <a:r>
              <a:rPr lang="en-US" dirty="0"/>
              <a:t>a 2x2 covariance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90BBD-5906-B146-BEE1-6EA59AC4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3951"/>
            <a:ext cx="4296052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2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(proofs)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B5A17A-46D7-3C43-9318-D8BA2AC15CAC}"/>
              </a:ext>
            </a:extLst>
          </p:cNvPr>
          <p:cNvSpPr txBox="1">
            <a:spLocks/>
          </p:cNvSpPr>
          <p:nvPr/>
        </p:nvSpPr>
        <p:spPr>
          <a:xfrm>
            <a:off x="7039211" y="1903124"/>
            <a:ext cx="4862503" cy="40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Normalize the data</a:t>
            </a:r>
          </a:p>
          <a:p>
            <a:endParaRPr lang="en-US" sz="1800" dirty="0"/>
          </a:p>
          <a:p>
            <a:r>
              <a:rPr lang="en-US" sz="1800" dirty="0"/>
              <a:t>Calculate covariance matrix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/>
              <a:t>Calculate eigenvalues and eigenvectors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Rank eigenvalues to choose feature 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Forming principal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1918A-F499-1A40-BC18-7522D8331223}"/>
              </a:ext>
            </a:extLst>
          </p:cNvPr>
          <p:cNvSpPr txBox="1"/>
          <p:nvPr/>
        </p:nvSpPr>
        <p:spPr>
          <a:xfrm>
            <a:off x="838200" y="1322610"/>
            <a:ext cx="522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two eigenvectors are perpendicular to each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6FB65-834B-FB40-A4B3-AB3195EA3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55" y="1896952"/>
            <a:ext cx="2875625" cy="46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9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2A21-84B4-FD46-AF3B-1A465997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has it’s limitations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96B80-B9BD-8240-B1FD-0C7A21083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929"/>
          <a:stretch/>
        </p:blipFill>
        <p:spPr>
          <a:xfrm>
            <a:off x="753102" y="2315300"/>
            <a:ext cx="1687566" cy="1666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70980-45BC-EF46-A730-86E6EEE4F9DC}"/>
              </a:ext>
            </a:extLst>
          </p:cNvPr>
          <p:cNvSpPr txBox="1"/>
          <p:nvPr/>
        </p:nvSpPr>
        <p:spPr>
          <a:xfrm>
            <a:off x="914621" y="4220142"/>
            <a:ext cx="360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Z Y </a:t>
            </a:r>
            <a:r>
              <a:rPr lang="en-US" dirty="0" err="1">
                <a:solidFill>
                  <a:schemeClr val="accent3"/>
                </a:solidFill>
              </a:rPr>
              <a:t>Zun</a:t>
            </a:r>
            <a:r>
              <a:rPr lang="en-US" dirty="0">
                <a:solidFill>
                  <a:schemeClr val="accent3"/>
                </a:solidFill>
              </a:rPr>
              <a:t>, 2009, Brain Folding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7F40B-A961-3E44-A376-52DBA8A48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29" r="-6517"/>
          <a:stretch/>
        </p:blipFill>
        <p:spPr>
          <a:xfrm>
            <a:off x="2747238" y="2184848"/>
            <a:ext cx="1931298" cy="1794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CEDCE7-5D3A-2F4A-87E4-2D390A39C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8"/>
          <a:stretch/>
        </p:blipFill>
        <p:spPr>
          <a:xfrm>
            <a:off x="5089927" y="2293822"/>
            <a:ext cx="6311900" cy="2604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28E1F4-493E-4342-B4AC-AB621C79CAFB}"/>
              </a:ext>
            </a:extLst>
          </p:cNvPr>
          <p:cNvSpPr txBox="1"/>
          <p:nvPr/>
        </p:nvSpPr>
        <p:spPr>
          <a:xfrm>
            <a:off x="5553633" y="4898247"/>
            <a:ext cx="538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R. </a:t>
            </a:r>
            <a:r>
              <a:rPr lang="en-US" dirty="0" err="1">
                <a:solidFill>
                  <a:schemeClr val="accent3"/>
                </a:solidFill>
              </a:rPr>
              <a:t>Ohbuchi</a:t>
            </a:r>
            <a:r>
              <a:rPr lang="en-US" dirty="0">
                <a:solidFill>
                  <a:schemeClr val="accent3"/>
                </a:solidFill>
              </a:rPr>
              <a:t>, et. al., 2007, Adaptive Multimedia Retrieval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91E9C-F573-924E-BD2A-5CEB56472C19}"/>
              </a:ext>
            </a:extLst>
          </p:cNvPr>
          <p:cNvSpPr txBox="1"/>
          <p:nvPr/>
        </p:nvSpPr>
        <p:spPr>
          <a:xfrm>
            <a:off x="710898" y="1664550"/>
            <a:ext cx="392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PCA fail to reconstruct 3D brain regions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D7A93-424A-E148-8CAB-40D532FBACF9}"/>
              </a:ext>
            </a:extLst>
          </p:cNvPr>
          <p:cNvSpPr txBox="1"/>
          <p:nvPr/>
        </p:nvSpPr>
        <p:spPr>
          <a:xfrm>
            <a:off x="5666175" y="1601324"/>
            <a:ext cx="5124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PCA perform poorly to reconstruct artificial dataset </a:t>
            </a:r>
          </a:p>
          <a:p>
            <a:pPr algn="ctr"/>
            <a:r>
              <a:rPr lang="en-US" b="1" dirty="0"/>
              <a:t>with non-linear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77DEC-F6DA-A948-A709-2B40F4086B57}"/>
              </a:ext>
            </a:extLst>
          </p:cNvPr>
          <p:cNvSpPr txBox="1"/>
          <p:nvPr/>
        </p:nvSpPr>
        <p:spPr>
          <a:xfrm>
            <a:off x="753102" y="5705137"/>
            <a:ext cx="829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suitable for high dimensional data with small scale structures and / or non-linear</a:t>
            </a:r>
          </a:p>
        </p:txBody>
      </p:sp>
    </p:spTree>
    <p:extLst>
      <p:ext uri="{BB962C8B-B14F-4D97-AF65-F5344CB8AC3E}">
        <p14:creationId xmlns:p14="http://schemas.microsoft.com/office/powerpoint/2010/main" val="78080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89B9D-3FE9-5E49-A4B6-C3F782AD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algorithms are developed for reconstructing high-dimension shape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3540-9C90-5949-91CF-CE81D95F8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1"/>
          <a:stretch/>
        </p:blipFill>
        <p:spPr>
          <a:xfrm>
            <a:off x="2170722" y="1860647"/>
            <a:ext cx="7657906" cy="467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1E7C55-3EED-874A-B9EE-9818BBD3BA06}"/>
              </a:ext>
            </a:extLst>
          </p:cNvPr>
          <p:cNvSpPr txBox="1"/>
          <p:nvPr/>
        </p:nvSpPr>
        <p:spPr>
          <a:xfrm>
            <a:off x="4867422" y="1491315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 </a:t>
            </a:r>
            <a:r>
              <a:rPr lang="en-US" b="1" dirty="0" err="1"/>
              <a:t>scikit</a:t>
            </a:r>
            <a:r>
              <a:rPr lang="en-US" b="1" dirty="0"/>
              <a:t>-learn package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4F3FC8-D884-884C-BD36-46BEAF8807A9}"/>
              </a:ext>
            </a:extLst>
          </p:cNvPr>
          <p:cNvSpPr/>
          <p:nvPr/>
        </p:nvSpPr>
        <p:spPr>
          <a:xfrm>
            <a:off x="7666458" y="4142509"/>
            <a:ext cx="1435978" cy="213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9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F2DE-AAB7-7942-A2B6-9276E39B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(stochastic neighbor embedding)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1C5D-BC98-A74C-977A-E9C57E331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933"/>
            <a:ext cx="10515600" cy="4890030"/>
          </a:xfrm>
        </p:spPr>
        <p:txBody>
          <a:bodyPr/>
          <a:lstStyle/>
          <a:p>
            <a:r>
              <a:rPr lang="en-US" dirty="0"/>
              <a:t>Place high-dimensional dataset in low-dimensional space and preserve neighbor identities</a:t>
            </a:r>
          </a:p>
          <a:p>
            <a:r>
              <a:rPr lang="en-US" dirty="0">
                <a:solidFill>
                  <a:schemeClr val="accent3"/>
                </a:solidFill>
              </a:rPr>
              <a:t>GE Hinton, ST </a:t>
            </a:r>
            <a:r>
              <a:rPr lang="en-US" dirty="0" err="1">
                <a:solidFill>
                  <a:schemeClr val="accent3"/>
                </a:solidFill>
              </a:rPr>
              <a:t>Roweis</a:t>
            </a:r>
            <a:r>
              <a:rPr lang="en-US" dirty="0">
                <a:solidFill>
                  <a:schemeClr val="accent3"/>
                </a:solidFill>
              </a:rPr>
              <a:t>, 2003, Advances in Neural Information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EBEBE-EFF3-1549-9584-E558953FF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765" y="3204902"/>
            <a:ext cx="4712091" cy="314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7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96BA-ACFC-1C42-8086-5CCE6B98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step by step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D6614-9149-F14B-BAFB-3ED322867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117" y="1266092"/>
            <a:ext cx="5094437" cy="545951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CA23FD-3656-3548-91FA-E14A2566B2FB}"/>
              </a:ext>
            </a:extLst>
          </p:cNvPr>
          <p:cNvSpPr txBox="1">
            <a:spLocks/>
          </p:cNvSpPr>
          <p:nvPr/>
        </p:nvSpPr>
        <p:spPr>
          <a:xfrm>
            <a:off x="7039211" y="1903124"/>
            <a:ext cx="4862503" cy="40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Convert the high-dimensional Euclidean distances between data points into conditional probabilities that represent similarities</a:t>
            </a:r>
          </a:p>
          <a:p>
            <a:endParaRPr lang="en-US" sz="1800" dirty="0"/>
          </a:p>
          <a:p>
            <a:r>
              <a:rPr lang="en-US" sz="1800" dirty="0"/>
              <a:t>Use low-dimensional counterparts with similar conditional probability to represent high dimensional counterparts </a:t>
            </a:r>
          </a:p>
        </p:txBody>
      </p:sp>
    </p:spTree>
    <p:extLst>
      <p:ext uri="{BB962C8B-B14F-4D97-AF65-F5344CB8AC3E}">
        <p14:creationId xmlns:p14="http://schemas.microsoft.com/office/powerpoint/2010/main" val="79596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96BA-ACFC-1C42-8086-5CCE6B98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step by step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CA23FD-3656-3548-91FA-E14A2566B2FB}"/>
              </a:ext>
            </a:extLst>
          </p:cNvPr>
          <p:cNvSpPr txBox="1">
            <a:spLocks/>
          </p:cNvSpPr>
          <p:nvPr/>
        </p:nvSpPr>
        <p:spPr>
          <a:xfrm>
            <a:off x="7039211" y="1903124"/>
            <a:ext cx="4862503" cy="40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Convert the high-dimensional Euclidean distances between data points into conditional probabilities that represent similarities</a:t>
            </a:r>
          </a:p>
          <a:p>
            <a:endParaRPr lang="en-US" sz="1800" dirty="0"/>
          </a:p>
          <a:p>
            <a:r>
              <a:rPr lang="en-US" sz="1800" dirty="0"/>
              <a:t>Use low-dimensional counterparts with similar conditional probability to represent high dimensional counterparts 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15BC175-B496-5143-AE3A-AA300CF6B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422" y="1467800"/>
            <a:ext cx="1754770" cy="1880518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422A76A-2040-8243-A772-4F903B25B811}"/>
              </a:ext>
            </a:extLst>
          </p:cNvPr>
          <p:cNvGrpSpPr/>
          <p:nvPr/>
        </p:nvGrpSpPr>
        <p:grpSpPr>
          <a:xfrm>
            <a:off x="1774046" y="1467800"/>
            <a:ext cx="3493863" cy="1676400"/>
            <a:chOff x="1774046" y="1467800"/>
            <a:chExt cx="3493863" cy="1676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29F334-6C35-9C48-B20E-91253016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2109" y="1467800"/>
              <a:ext cx="1955800" cy="16764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F565A8-8B31-6D4F-812D-555CD741F8FC}"/>
                </a:ext>
              </a:extLst>
            </p:cNvPr>
            <p:cNvSpPr/>
            <p:nvPr/>
          </p:nvSpPr>
          <p:spPr>
            <a:xfrm>
              <a:off x="1774046" y="1659061"/>
              <a:ext cx="454462" cy="383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10D2B7D-8025-4949-979D-64A9DF35BC5A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228508" y="1850702"/>
              <a:ext cx="1083601" cy="4552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CE72C7-ED27-214E-9A56-9838FF50F80C}"/>
              </a:ext>
            </a:extLst>
          </p:cNvPr>
          <p:cNvSpPr txBox="1"/>
          <p:nvPr/>
        </p:nvSpPr>
        <p:spPr>
          <a:xfrm>
            <a:off x="219070" y="491835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18A8C-EFC4-2A43-A25E-6DB911A9409E}"/>
              </a:ext>
            </a:extLst>
          </p:cNvPr>
          <p:cNvSpPr txBox="1"/>
          <p:nvPr/>
        </p:nvSpPr>
        <p:spPr>
          <a:xfrm>
            <a:off x="219070" y="22233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F15425-7236-1148-B099-978327C928B9}"/>
              </a:ext>
            </a:extLst>
          </p:cNvPr>
          <p:cNvGrpSpPr/>
          <p:nvPr/>
        </p:nvGrpSpPr>
        <p:grpSpPr>
          <a:xfrm>
            <a:off x="3578809" y="3348318"/>
            <a:ext cx="1689100" cy="2759979"/>
            <a:chOff x="3578809" y="3348318"/>
            <a:chExt cx="1689100" cy="275997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8D8DC-43DE-914D-BC22-7C1D508F4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809" y="4025497"/>
              <a:ext cx="1689100" cy="208280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D22A75-4559-7D44-9A06-BC691E4C4A1E}"/>
                </a:ext>
              </a:extLst>
            </p:cNvPr>
            <p:cNvCxnSpPr/>
            <p:nvPr/>
          </p:nvCxnSpPr>
          <p:spPr>
            <a:xfrm>
              <a:off x="4286250" y="3348318"/>
              <a:ext cx="0" cy="5197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63E553-F02A-F14B-B693-1A08040110CA}"/>
              </a:ext>
            </a:extLst>
          </p:cNvPr>
          <p:cNvGrpSpPr/>
          <p:nvPr/>
        </p:nvGrpSpPr>
        <p:grpSpPr>
          <a:xfrm>
            <a:off x="770017" y="3868058"/>
            <a:ext cx="2676203" cy="2469920"/>
            <a:chOff x="770017" y="3868058"/>
            <a:chExt cx="2676203" cy="24699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716C04-B55D-D94A-A715-4D03DA78E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017" y="3868058"/>
              <a:ext cx="1846943" cy="24699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8DAFEF-5652-564E-B6E2-FE0BEF1F6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5163" y="4374681"/>
              <a:ext cx="322236" cy="39734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E50CA6-2B33-B948-89B0-33B08163B317}"/>
                </a:ext>
              </a:extLst>
            </p:cNvPr>
            <p:cNvSpPr/>
            <p:nvPr/>
          </p:nvSpPr>
          <p:spPr>
            <a:xfrm>
              <a:off x="2160783" y="4364181"/>
              <a:ext cx="346615" cy="4078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B8CBF9-F0AA-A440-9220-E0425D50D76D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 flipV="1">
              <a:off x="2507398" y="4568103"/>
              <a:ext cx="938822" cy="498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397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96BA-ACFC-1C42-8086-5CCE6B98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step by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D0C15-F3F3-5143-8CDA-2223373C8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39"/>
          <a:stretch/>
        </p:blipFill>
        <p:spPr>
          <a:xfrm>
            <a:off x="5282904" y="1852704"/>
            <a:ext cx="6246291" cy="3364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62C15F-9115-2549-94D6-61045D7EB322}"/>
              </a:ext>
            </a:extLst>
          </p:cNvPr>
          <p:cNvSpPr txBox="1"/>
          <p:nvPr/>
        </p:nvSpPr>
        <p:spPr>
          <a:xfrm>
            <a:off x="9214847" y="4848127"/>
            <a:ext cx="245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Weinberger Lab, Cornell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20100-3239-8749-9713-C923A8DFC6CE}"/>
              </a:ext>
            </a:extLst>
          </p:cNvPr>
          <p:cNvSpPr txBox="1"/>
          <p:nvPr/>
        </p:nvSpPr>
        <p:spPr>
          <a:xfrm>
            <a:off x="1008529" y="1640541"/>
            <a:ext cx="41258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Summary: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Neighboring probability calculation</a:t>
            </a:r>
          </a:p>
          <a:p>
            <a:pPr marL="285750" indent="-285750">
              <a:buFontTx/>
              <a:buChar char="-"/>
            </a:pPr>
            <a:r>
              <a:rPr lang="en-US" altLang="zh-Hans" sz="2000" dirty="0"/>
              <a:t>Project to lower dimension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611863-DE38-C64C-BA91-17F48F974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709"/>
          <a:stretch/>
        </p:blipFill>
        <p:spPr>
          <a:xfrm>
            <a:off x="838200" y="3017768"/>
            <a:ext cx="4852463" cy="113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8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6ECC-7514-0B42-9723-F04F3AF2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369"/>
            <a:ext cx="10515600" cy="899231"/>
          </a:xfrm>
        </p:spPr>
        <p:txBody>
          <a:bodyPr/>
          <a:lstStyle/>
          <a:p>
            <a:r>
              <a:rPr lang="en-US" dirty="0"/>
              <a:t>Why we need dimension reduction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14759-C8D5-0346-9FBF-48B1F0F7D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014" y="2106613"/>
            <a:ext cx="6955750" cy="347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3633E8-CEC6-EB4E-B5E1-B1730E0267ED}"/>
              </a:ext>
            </a:extLst>
          </p:cNvPr>
          <p:cNvSpPr txBox="1"/>
          <p:nvPr/>
        </p:nvSpPr>
        <p:spPr>
          <a:xfrm>
            <a:off x="7858125" y="1952724"/>
            <a:ext cx="260359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What’s in the picture?</a:t>
            </a:r>
          </a:p>
          <a:p>
            <a:r>
              <a:rPr lang="en-US" sz="2000" dirty="0"/>
              <a:t>Hood</a:t>
            </a:r>
          </a:p>
          <a:p>
            <a:r>
              <a:rPr lang="en-US" sz="2000" dirty="0"/>
              <a:t>Human</a:t>
            </a:r>
          </a:p>
          <a:p>
            <a:r>
              <a:rPr lang="en-US" sz="2000" dirty="0"/>
              <a:t>Goggles</a:t>
            </a:r>
          </a:p>
          <a:p>
            <a:r>
              <a:rPr lang="en-US" sz="2000" dirty="0"/>
              <a:t>Brown hair</a:t>
            </a:r>
          </a:p>
          <a:p>
            <a:r>
              <a:rPr lang="en-US" sz="2000" dirty="0"/>
              <a:t>Blue lab coat</a:t>
            </a:r>
          </a:p>
          <a:p>
            <a:r>
              <a:rPr lang="en-US" sz="2000" dirty="0"/>
              <a:t>Wires</a:t>
            </a:r>
          </a:p>
          <a:p>
            <a:r>
              <a:rPr lang="en-US" sz="2000" dirty="0"/>
              <a:t>Pipes</a:t>
            </a:r>
          </a:p>
          <a:p>
            <a:r>
              <a:rPr lang="en-US" sz="2000" dirty="0"/>
              <a:t>Flask with purple liquid</a:t>
            </a:r>
          </a:p>
          <a:p>
            <a:r>
              <a:rPr lang="en-US" sz="2000" dirty="0"/>
              <a:t>Water squeeze spout</a:t>
            </a:r>
          </a:p>
          <a:p>
            <a:r>
              <a:rPr lang="en-US" sz="2000" dirty="0"/>
              <a:t>Blue gloves</a:t>
            </a:r>
          </a:p>
          <a:p>
            <a:r>
              <a:rPr lang="en-US" sz="2000" dirty="0"/>
              <a:t>Bottles</a:t>
            </a:r>
          </a:p>
          <a:p>
            <a:r>
              <a:rPr lang="en-US" sz="2000" dirty="0"/>
              <a:t>Age 20-30</a:t>
            </a:r>
          </a:p>
          <a:p>
            <a:r>
              <a:rPr lang="en-US" sz="2000" dirty="0"/>
              <a:t>Female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5DEB84-1890-404B-AB62-80EBBA8840F0}"/>
              </a:ext>
            </a:extLst>
          </p:cNvPr>
          <p:cNvSpPr/>
          <p:nvPr/>
        </p:nvSpPr>
        <p:spPr>
          <a:xfrm>
            <a:off x="11334935" y="3815782"/>
            <a:ext cx="6238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86B711-1734-8140-90E4-F683CEB61021}"/>
              </a:ext>
            </a:extLst>
          </p:cNvPr>
          <p:cNvGrpSpPr/>
          <p:nvPr/>
        </p:nvGrpSpPr>
        <p:grpSpPr>
          <a:xfrm>
            <a:off x="8546471" y="2426329"/>
            <a:ext cx="2788464" cy="3147518"/>
            <a:chOff x="8546471" y="2426329"/>
            <a:chExt cx="2788464" cy="314751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3B605CA-1A54-2E4A-86F0-60336A06260E}"/>
                </a:ext>
              </a:extLst>
            </p:cNvPr>
            <p:cNvSpPr/>
            <p:nvPr/>
          </p:nvSpPr>
          <p:spPr>
            <a:xfrm>
              <a:off x="8546471" y="2426329"/>
              <a:ext cx="2770361" cy="1656784"/>
            </a:xfrm>
            <a:custGeom>
              <a:avLst/>
              <a:gdLst>
                <a:gd name="connsiteX0" fmla="*/ 0 w 2770361"/>
                <a:gd name="connsiteY0" fmla="*/ 0 h 1656784"/>
                <a:gd name="connsiteX1" fmla="*/ 1330860 w 2770361"/>
                <a:gd name="connsiteY1" fmla="*/ 27160 h 1656784"/>
                <a:gd name="connsiteX2" fmla="*/ 1385180 w 2770361"/>
                <a:gd name="connsiteY2" fmla="*/ 36214 h 1656784"/>
                <a:gd name="connsiteX3" fmla="*/ 1575303 w 2770361"/>
                <a:gd name="connsiteY3" fmla="*/ 72427 h 1656784"/>
                <a:gd name="connsiteX4" fmla="*/ 1683945 w 2770361"/>
                <a:gd name="connsiteY4" fmla="*/ 117695 h 1656784"/>
                <a:gd name="connsiteX5" fmla="*/ 1738266 w 2770361"/>
                <a:gd name="connsiteY5" fmla="*/ 126748 h 1656784"/>
                <a:gd name="connsiteX6" fmla="*/ 1901228 w 2770361"/>
                <a:gd name="connsiteY6" fmla="*/ 190122 h 1656784"/>
                <a:gd name="connsiteX7" fmla="*/ 1991763 w 2770361"/>
                <a:gd name="connsiteY7" fmla="*/ 226336 h 1656784"/>
                <a:gd name="connsiteX8" fmla="*/ 2037030 w 2770361"/>
                <a:gd name="connsiteY8" fmla="*/ 244443 h 1656784"/>
                <a:gd name="connsiteX9" fmla="*/ 2082297 w 2770361"/>
                <a:gd name="connsiteY9" fmla="*/ 262550 h 1656784"/>
                <a:gd name="connsiteX10" fmla="*/ 2109458 w 2770361"/>
                <a:gd name="connsiteY10" fmla="*/ 280657 h 1656784"/>
                <a:gd name="connsiteX11" fmla="*/ 2145672 w 2770361"/>
                <a:gd name="connsiteY11" fmla="*/ 307818 h 1656784"/>
                <a:gd name="connsiteX12" fmla="*/ 2218099 w 2770361"/>
                <a:gd name="connsiteY12" fmla="*/ 353085 h 1656784"/>
                <a:gd name="connsiteX13" fmla="*/ 2254313 w 2770361"/>
                <a:gd name="connsiteY13" fmla="*/ 389299 h 1656784"/>
                <a:gd name="connsiteX14" fmla="*/ 2290527 w 2770361"/>
                <a:gd name="connsiteY14" fmla="*/ 416459 h 1656784"/>
                <a:gd name="connsiteX15" fmla="*/ 2317687 w 2770361"/>
                <a:gd name="connsiteY15" fmla="*/ 452673 h 1656784"/>
                <a:gd name="connsiteX16" fmla="*/ 2353901 w 2770361"/>
                <a:gd name="connsiteY16" fmla="*/ 488887 h 1656784"/>
                <a:gd name="connsiteX17" fmla="*/ 2381062 w 2770361"/>
                <a:gd name="connsiteY17" fmla="*/ 525101 h 1656784"/>
                <a:gd name="connsiteX18" fmla="*/ 2444436 w 2770361"/>
                <a:gd name="connsiteY18" fmla="*/ 588475 h 1656784"/>
                <a:gd name="connsiteX19" fmla="*/ 2462543 w 2770361"/>
                <a:gd name="connsiteY19" fmla="*/ 624689 h 1656784"/>
                <a:gd name="connsiteX20" fmla="*/ 2498757 w 2770361"/>
                <a:gd name="connsiteY20" fmla="*/ 679010 h 1656784"/>
                <a:gd name="connsiteX21" fmla="*/ 2525917 w 2770361"/>
                <a:gd name="connsiteY21" fmla="*/ 742384 h 1656784"/>
                <a:gd name="connsiteX22" fmla="*/ 2534971 w 2770361"/>
                <a:gd name="connsiteY22" fmla="*/ 778598 h 1656784"/>
                <a:gd name="connsiteX23" fmla="*/ 2553078 w 2770361"/>
                <a:gd name="connsiteY23" fmla="*/ 832919 h 1656784"/>
                <a:gd name="connsiteX24" fmla="*/ 2562131 w 2770361"/>
                <a:gd name="connsiteY24" fmla="*/ 860079 h 1656784"/>
                <a:gd name="connsiteX25" fmla="*/ 2580238 w 2770361"/>
                <a:gd name="connsiteY25" fmla="*/ 914400 h 1656784"/>
                <a:gd name="connsiteX26" fmla="*/ 2598345 w 2770361"/>
                <a:gd name="connsiteY26" fmla="*/ 950614 h 1656784"/>
                <a:gd name="connsiteX27" fmla="*/ 2616452 w 2770361"/>
                <a:gd name="connsiteY27" fmla="*/ 1041148 h 1656784"/>
                <a:gd name="connsiteX28" fmla="*/ 2634559 w 2770361"/>
                <a:gd name="connsiteY28" fmla="*/ 1077362 h 1656784"/>
                <a:gd name="connsiteX29" fmla="*/ 2643612 w 2770361"/>
                <a:gd name="connsiteY29" fmla="*/ 1122629 h 1656784"/>
                <a:gd name="connsiteX30" fmla="*/ 2661719 w 2770361"/>
                <a:gd name="connsiteY30" fmla="*/ 1213164 h 1656784"/>
                <a:gd name="connsiteX31" fmla="*/ 2688879 w 2770361"/>
                <a:gd name="connsiteY31" fmla="*/ 1303699 h 1656784"/>
                <a:gd name="connsiteX32" fmla="*/ 2697933 w 2770361"/>
                <a:gd name="connsiteY32" fmla="*/ 1358020 h 1656784"/>
                <a:gd name="connsiteX33" fmla="*/ 2716040 w 2770361"/>
                <a:gd name="connsiteY33" fmla="*/ 1448554 h 1656784"/>
                <a:gd name="connsiteX34" fmla="*/ 2734147 w 2770361"/>
                <a:gd name="connsiteY34" fmla="*/ 1530035 h 1656784"/>
                <a:gd name="connsiteX35" fmla="*/ 2743200 w 2770361"/>
                <a:gd name="connsiteY35" fmla="*/ 1557196 h 1656784"/>
                <a:gd name="connsiteX36" fmla="*/ 2752254 w 2770361"/>
                <a:gd name="connsiteY36" fmla="*/ 1602463 h 1656784"/>
                <a:gd name="connsiteX37" fmla="*/ 2770361 w 2770361"/>
                <a:gd name="connsiteY37" fmla="*/ 1656784 h 165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70361" h="1656784">
                  <a:moveTo>
                    <a:pt x="0" y="0"/>
                  </a:moveTo>
                  <a:cubicBezTo>
                    <a:pt x="485000" y="69281"/>
                    <a:pt x="-23959" y="-679"/>
                    <a:pt x="1330860" y="27160"/>
                  </a:cubicBezTo>
                  <a:cubicBezTo>
                    <a:pt x="1349213" y="27537"/>
                    <a:pt x="1367027" y="33491"/>
                    <a:pt x="1385180" y="36214"/>
                  </a:cubicBezTo>
                  <a:cubicBezTo>
                    <a:pt x="1512130" y="55257"/>
                    <a:pt x="1481985" y="43714"/>
                    <a:pt x="1575303" y="72427"/>
                  </a:cubicBezTo>
                  <a:cubicBezTo>
                    <a:pt x="2012714" y="207012"/>
                    <a:pt x="1226593" y="-34756"/>
                    <a:pt x="1683945" y="117695"/>
                  </a:cubicBezTo>
                  <a:cubicBezTo>
                    <a:pt x="1701360" y="123500"/>
                    <a:pt x="1720159" y="123730"/>
                    <a:pt x="1738266" y="126748"/>
                  </a:cubicBezTo>
                  <a:cubicBezTo>
                    <a:pt x="1966194" y="202725"/>
                    <a:pt x="1759688" y="128199"/>
                    <a:pt x="1901228" y="190122"/>
                  </a:cubicBezTo>
                  <a:cubicBezTo>
                    <a:pt x="1931006" y="203150"/>
                    <a:pt x="1961585" y="214265"/>
                    <a:pt x="1991763" y="226336"/>
                  </a:cubicBezTo>
                  <a:lnTo>
                    <a:pt x="2037030" y="244443"/>
                  </a:lnTo>
                  <a:cubicBezTo>
                    <a:pt x="2052119" y="250479"/>
                    <a:pt x="2068775" y="253535"/>
                    <a:pt x="2082297" y="262550"/>
                  </a:cubicBezTo>
                  <a:cubicBezTo>
                    <a:pt x="2091351" y="268586"/>
                    <a:pt x="2100604" y="274332"/>
                    <a:pt x="2109458" y="280657"/>
                  </a:cubicBezTo>
                  <a:cubicBezTo>
                    <a:pt x="2121737" y="289427"/>
                    <a:pt x="2132876" y="299821"/>
                    <a:pt x="2145672" y="307818"/>
                  </a:cubicBezTo>
                  <a:cubicBezTo>
                    <a:pt x="2199217" y="341284"/>
                    <a:pt x="2166800" y="308198"/>
                    <a:pt x="2218099" y="353085"/>
                  </a:cubicBezTo>
                  <a:cubicBezTo>
                    <a:pt x="2230947" y="364327"/>
                    <a:pt x="2241465" y="378057"/>
                    <a:pt x="2254313" y="389299"/>
                  </a:cubicBezTo>
                  <a:cubicBezTo>
                    <a:pt x="2265669" y="399235"/>
                    <a:pt x="2279857" y="405789"/>
                    <a:pt x="2290527" y="416459"/>
                  </a:cubicBezTo>
                  <a:cubicBezTo>
                    <a:pt x="2301197" y="427129"/>
                    <a:pt x="2307751" y="441317"/>
                    <a:pt x="2317687" y="452673"/>
                  </a:cubicBezTo>
                  <a:cubicBezTo>
                    <a:pt x="2328929" y="465521"/>
                    <a:pt x="2342659" y="476039"/>
                    <a:pt x="2353901" y="488887"/>
                  </a:cubicBezTo>
                  <a:cubicBezTo>
                    <a:pt x="2363837" y="500243"/>
                    <a:pt x="2370392" y="514431"/>
                    <a:pt x="2381062" y="525101"/>
                  </a:cubicBezTo>
                  <a:cubicBezTo>
                    <a:pt x="2433371" y="577410"/>
                    <a:pt x="2404199" y="524094"/>
                    <a:pt x="2444436" y="588475"/>
                  </a:cubicBezTo>
                  <a:cubicBezTo>
                    <a:pt x="2451589" y="599920"/>
                    <a:pt x="2455599" y="613116"/>
                    <a:pt x="2462543" y="624689"/>
                  </a:cubicBezTo>
                  <a:cubicBezTo>
                    <a:pt x="2473739" y="643350"/>
                    <a:pt x="2498757" y="679010"/>
                    <a:pt x="2498757" y="679010"/>
                  </a:cubicBezTo>
                  <a:cubicBezTo>
                    <a:pt x="2524746" y="782967"/>
                    <a:pt x="2488406" y="654858"/>
                    <a:pt x="2525917" y="742384"/>
                  </a:cubicBezTo>
                  <a:cubicBezTo>
                    <a:pt x="2530819" y="753821"/>
                    <a:pt x="2531396" y="766680"/>
                    <a:pt x="2534971" y="778598"/>
                  </a:cubicBezTo>
                  <a:cubicBezTo>
                    <a:pt x="2540456" y="796879"/>
                    <a:pt x="2547042" y="814812"/>
                    <a:pt x="2553078" y="832919"/>
                  </a:cubicBezTo>
                  <a:lnTo>
                    <a:pt x="2562131" y="860079"/>
                  </a:lnTo>
                  <a:lnTo>
                    <a:pt x="2580238" y="914400"/>
                  </a:lnTo>
                  <a:lnTo>
                    <a:pt x="2598345" y="950614"/>
                  </a:lnTo>
                  <a:cubicBezTo>
                    <a:pt x="2601475" y="969395"/>
                    <a:pt x="2608347" y="1019535"/>
                    <a:pt x="2616452" y="1041148"/>
                  </a:cubicBezTo>
                  <a:cubicBezTo>
                    <a:pt x="2621191" y="1053785"/>
                    <a:pt x="2628523" y="1065291"/>
                    <a:pt x="2634559" y="1077362"/>
                  </a:cubicBezTo>
                  <a:cubicBezTo>
                    <a:pt x="2637577" y="1092451"/>
                    <a:pt x="2640859" y="1107489"/>
                    <a:pt x="2643612" y="1122629"/>
                  </a:cubicBezTo>
                  <a:cubicBezTo>
                    <a:pt x="2651140" y="1164031"/>
                    <a:pt x="2650635" y="1176218"/>
                    <a:pt x="2661719" y="1213164"/>
                  </a:cubicBezTo>
                  <a:cubicBezTo>
                    <a:pt x="2675580" y="1259369"/>
                    <a:pt x="2680530" y="1261955"/>
                    <a:pt x="2688879" y="1303699"/>
                  </a:cubicBezTo>
                  <a:cubicBezTo>
                    <a:pt x="2692479" y="1321699"/>
                    <a:pt x="2694550" y="1339978"/>
                    <a:pt x="2697933" y="1358020"/>
                  </a:cubicBezTo>
                  <a:cubicBezTo>
                    <a:pt x="2703605" y="1388269"/>
                    <a:pt x="2710004" y="1418376"/>
                    <a:pt x="2716040" y="1448554"/>
                  </a:cubicBezTo>
                  <a:cubicBezTo>
                    <a:pt x="2722266" y="1479686"/>
                    <a:pt x="2725620" y="1500189"/>
                    <a:pt x="2734147" y="1530035"/>
                  </a:cubicBezTo>
                  <a:cubicBezTo>
                    <a:pt x="2736769" y="1539211"/>
                    <a:pt x="2740885" y="1547938"/>
                    <a:pt x="2743200" y="1557196"/>
                  </a:cubicBezTo>
                  <a:cubicBezTo>
                    <a:pt x="2746932" y="1572124"/>
                    <a:pt x="2748205" y="1587617"/>
                    <a:pt x="2752254" y="1602463"/>
                  </a:cubicBezTo>
                  <a:cubicBezTo>
                    <a:pt x="2757276" y="1620877"/>
                    <a:pt x="2770361" y="1656784"/>
                    <a:pt x="2770361" y="165678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CE350FA-D42C-F34F-87B3-3A3E9B864422}"/>
                </a:ext>
              </a:extLst>
            </p:cNvPr>
            <p:cNvSpPr/>
            <p:nvPr/>
          </p:nvSpPr>
          <p:spPr>
            <a:xfrm>
              <a:off x="9343176" y="3702867"/>
              <a:ext cx="1937442" cy="398353"/>
            </a:xfrm>
            <a:custGeom>
              <a:avLst/>
              <a:gdLst>
                <a:gd name="connsiteX0" fmla="*/ 0 w 1937442"/>
                <a:gd name="connsiteY0" fmla="*/ 0 h 398353"/>
                <a:gd name="connsiteX1" fmla="*/ 534155 w 1937442"/>
                <a:gd name="connsiteY1" fmla="*/ 18107 h 398353"/>
                <a:gd name="connsiteX2" fmla="*/ 751438 w 1937442"/>
                <a:gd name="connsiteY2" fmla="*/ 36214 h 398353"/>
                <a:gd name="connsiteX3" fmla="*/ 805759 w 1937442"/>
                <a:gd name="connsiteY3" fmla="*/ 45268 h 398353"/>
                <a:gd name="connsiteX4" fmla="*/ 905347 w 1937442"/>
                <a:gd name="connsiteY4" fmla="*/ 54321 h 398353"/>
                <a:gd name="connsiteX5" fmla="*/ 1004935 w 1937442"/>
                <a:gd name="connsiteY5" fmla="*/ 72428 h 398353"/>
                <a:gd name="connsiteX6" fmla="*/ 1104523 w 1937442"/>
                <a:gd name="connsiteY6" fmla="*/ 81482 h 398353"/>
                <a:gd name="connsiteX7" fmla="*/ 1149790 w 1937442"/>
                <a:gd name="connsiteY7" fmla="*/ 90535 h 398353"/>
                <a:gd name="connsiteX8" fmla="*/ 1222218 w 1937442"/>
                <a:gd name="connsiteY8" fmla="*/ 99588 h 398353"/>
                <a:gd name="connsiteX9" fmla="*/ 1294646 w 1937442"/>
                <a:gd name="connsiteY9" fmla="*/ 117695 h 398353"/>
                <a:gd name="connsiteX10" fmla="*/ 1376127 w 1937442"/>
                <a:gd name="connsiteY10" fmla="*/ 135802 h 398353"/>
                <a:gd name="connsiteX11" fmla="*/ 1430448 w 1937442"/>
                <a:gd name="connsiteY11" fmla="*/ 153909 h 398353"/>
                <a:gd name="connsiteX12" fmla="*/ 1520982 w 1937442"/>
                <a:gd name="connsiteY12" fmla="*/ 190123 h 398353"/>
                <a:gd name="connsiteX13" fmla="*/ 1548143 w 1937442"/>
                <a:gd name="connsiteY13" fmla="*/ 199177 h 398353"/>
                <a:gd name="connsiteX14" fmla="*/ 1575303 w 1937442"/>
                <a:gd name="connsiteY14" fmla="*/ 208230 h 398353"/>
                <a:gd name="connsiteX15" fmla="*/ 1647731 w 1937442"/>
                <a:gd name="connsiteY15" fmla="*/ 244444 h 398353"/>
                <a:gd name="connsiteX16" fmla="*/ 1702052 w 1937442"/>
                <a:gd name="connsiteY16" fmla="*/ 271604 h 398353"/>
                <a:gd name="connsiteX17" fmla="*/ 1729212 w 1937442"/>
                <a:gd name="connsiteY17" fmla="*/ 289711 h 398353"/>
                <a:gd name="connsiteX18" fmla="*/ 1756373 w 1937442"/>
                <a:gd name="connsiteY18" fmla="*/ 298765 h 398353"/>
                <a:gd name="connsiteX19" fmla="*/ 1810693 w 1937442"/>
                <a:gd name="connsiteY19" fmla="*/ 334979 h 398353"/>
                <a:gd name="connsiteX20" fmla="*/ 1837854 w 1937442"/>
                <a:gd name="connsiteY20" fmla="*/ 353085 h 398353"/>
                <a:gd name="connsiteX21" fmla="*/ 1865014 w 1937442"/>
                <a:gd name="connsiteY21" fmla="*/ 371192 h 398353"/>
                <a:gd name="connsiteX22" fmla="*/ 1937442 w 1937442"/>
                <a:gd name="connsiteY22" fmla="*/ 398353 h 39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442" h="398353">
                  <a:moveTo>
                    <a:pt x="0" y="0"/>
                  </a:moveTo>
                  <a:cubicBezTo>
                    <a:pt x="225640" y="32236"/>
                    <a:pt x="-8621" y="1406"/>
                    <a:pt x="534155" y="18107"/>
                  </a:cubicBezTo>
                  <a:cubicBezTo>
                    <a:pt x="554470" y="18732"/>
                    <a:pt x="723313" y="32905"/>
                    <a:pt x="751438" y="36214"/>
                  </a:cubicBezTo>
                  <a:cubicBezTo>
                    <a:pt x="769669" y="38359"/>
                    <a:pt x="787528" y="43123"/>
                    <a:pt x="805759" y="45268"/>
                  </a:cubicBezTo>
                  <a:cubicBezTo>
                    <a:pt x="838864" y="49163"/>
                    <a:pt x="872151" y="51303"/>
                    <a:pt x="905347" y="54321"/>
                  </a:cubicBezTo>
                  <a:cubicBezTo>
                    <a:pt x="933948" y="60042"/>
                    <a:pt x="976790" y="69117"/>
                    <a:pt x="1004935" y="72428"/>
                  </a:cubicBezTo>
                  <a:cubicBezTo>
                    <a:pt x="1038040" y="76323"/>
                    <a:pt x="1071327" y="78464"/>
                    <a:pt x="1104523" y="81482"/>
                  </a:cubicBezTo>
                  <a:cubicBezTo>
                    <a:pt x="1119612" y="84500"/>
                    <a:pt x="1134581" y="88195"/>
                    <a:pt x="1149790" y="90535"/>
                  </a:cubicBezTo>
                  <a:cubicBezTo>
                    <a:pt x="1173838" y="94234"/>
                    <a:pt x="1198304" y="95104"/>
                    <a:pt x="1222218" y="99588"/>
                  </a:cubicBezTo>
                  <a:cubicBezTo>
                    <a:pt x="1246677" y="104174"/>
                    <a:pt x="1270244" y="112814"/>
                    <a:pt x="1294646" y="117695"/>
                  </a:cubicBezTo>
                  <a:cubicBezTo>
                    <a:pt x="1320479" y="122862"/>
                    <a:pt x="1350565" y="128133"/>
                    <a:pt x="1376127" y="135802"/>
                  </a:cubicBezTo>
                  <a:cubicBezTo>
                    <a:pt x="1394409" y="141286"/>
                    <a:pt x="1413377" y="145373"/>
                    <a:pt x="1430448" y="153909"/>
                  </a:cubicBezTo>
                  <a:cubicBezTo>
                    <a:pt x="1483734" y="180552"/>
                    <a:pt x="1453858" y="167748"/>
                    <a:pt x="1520982" y="190123"/>
                  </a:cubicBezTo>
                  <a:lnTo>
                    <a:pt x="1548143" y="199177"/>
                  </a:lnTo>
                  <a:cubicBezTo>
                    <a:pt x="1557196" y="202195"/>
                    <a:pt x="1566767" y="203962"/>
                    <a:pt x="1575303" y="208230"/>
                  </a:cubicBezTo>
                  <a:cubicBezTo>
                    <a:pt x="1599446" y="220301"/>
                    <a:pt x="1625272" y="229471"/>
                    <a:pt x="1647731" y="244444"/>
                  </a:cubicBezTo>
                  <a:cubicBezTo>
                    <a:pt x="1682831" y="267845"/>
                    <a:pt x="1664568" y="259110"/>
                    <a:pt x="1702052" y="271604"/>
                  </a:cubicBezTo>
                  <a:cubicBezTo>
                    <a:pt x="1711105" y="277640"/>
                    <a:pt x="1719480" y="284845"/>
                    <a:pt x="1729212" y="289711"/>
                  </a:cubicBezTo>
                  <a:cubicBezTo>
                    <a:pt x="1737748" y="293979"/>
                    <a:pt x="1748031" y="294130"/>
                    <a:pt x="1756373" y="298765"/>
                  </a:cubicBezTo>
                  <a:cubicBezTo>
                    <a:pt x="1775396" y="309334"/>
                    <a:pt x="1792586" y="322908"/>
                    <a:pt x="1810693" y="334979"/>
                  </a:cubicBezTo>
                  <a:lnTo>
                    <a:pt x="1837854" y="353085"/>
                  </a:lnTo>
                  <a:cubicBezTo>
                    <a:pt x="1846907" y="359120"/>
                    <a:pt x="1854692" y="367751"/>
                    <a:pt x="1865014" y="371192"/>
                  </a:cubicBezTo>
                  <a:cubicBezTo>
                    <a:pt x="1925737" y="391433"/>
                    <a:pt x="1902264" y="380763"/>
                    <a:pt x="1937442" y="398353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CC7CE7C-1899-3E45-899F-6A7148409B3C}"/>
                </a:ext>
              </a:extLst>
            </p:cNvPr>
            <p:cNvSpPr/>
            <p:nvPr/>
          </p:nvSpPr>
          <p:spPr>
            <a:xfrm>
              <a:off x="8646059" y="3992578"/>
              <a:ext cx="2580238" cy="153909"/>
            </a:xfrm>
            <a:custGeom>
              <a:avLst/>
              <a:gdLst>
                <a:gd name="connsiteX0" fmla="*/ 0 w 2580238"/>
                <a:gd name="connsiteY0" fmla="*/ 0 h 153909"/>
                <a:gd name="connsiteX1" fmla="*/ 615636 w 2580238"/>
                <a:gd name="connsiteY1" fmla="*/ 18107 h 153909"/>
                <a:gd name="connsiteX2" fmla="*/ 832919 w 2580238"/>
                <a:gd name="connsiteY2" fmla="*/ 36214 h 153909"/>
                <a:gd name="connsiteX3" fmla="*/ 968721 w 2580238"/>
                <a:gd name="connsiteY3" fmla="*/ 45268 h 153909"/>
                <a:gd name="connsiteX4" fmla="*/ 1077363 w 2580238"/>
                <a:gd name="connsiteY4" fmla="*/ 54321 h 153909"/>
                <a:gd name="connsiteX5" fmla="*/ 1439501 w 2580238"/>
                <a:gd name="connsiteY5" fmla="*/ 72428 h 153909"/>
                <a:gd name="connsiteX6" fmla="*/ 1511929 w 2580238"/>
                <a:gd name="connsiteY6" fmla="*/ 81481 h 153909"/>
                <a:gd name="connsiteX7" fmla="*/ 1593410 w 2580238"/>
                <a:gd name="connsiteY7" fmla="*/ 90535 h 153909"/>
                <a:gd name="connsiteX8" fmla="*/ 1647731 w 2580238"/>
                <a:gd name="connsiteY8" fmla="*/ 99588 h 153909"/>
                <a:gd name="connsiteX9" fmla="*/ 1747319 w 2580238"/>
                <a:gd name="connsiteY9" fmla="*/ 108642 h 153909"/>
                <a:gd name="connsiteX10" fmla="*/ 1810693 w 2580238"/>
                <a:gd name="connsiteY10" fmla="*/ 117695 h 153909"/>
                <a:gd name="connsiteX11" fmla="*/ 1892175 w 2580238"/>
                <a:gd name="connsiteY11" fmla="*/ 126749 h 153909"/>
                <a:gd name="connsiteX12" fmla="*/ 1955549 w 2580238"/>
                <a:gd name="connsiteY12" fmla="*/ 135802 h 153909"/>
                <a:gd name="connsiteX13" fmla="*/ 2037030 w 2580238"/>
                <a:gd name="connsiteY13" fmla="*/ 144856 h 153909"/>
                <a:gd name="connsiteX14" fmla="*/ 2109458 w 2580238"/>
                <a:gd name="connsiteY14" fmla="*/ 153909 h 153909"/>
                <a:gd name="connsiteX15" fmla="*/ 2426329 w 2580238"/>
                <a:gd name="connsiteY15" fmla="*/ 144856 h 153909"/>
                <a:gd name="connsiteX16" fmla="*/ 2553078 w 2580238"/>
                <a:gd name="connsiteY16" fmla="*/ 126749 h 153909"/>
                <a:gd name="connsiteX17" fmla="*/ 2580238 w 2580238"/>
                <a:gd name="connsiteY17" fmla="*/ 117695 h 153909"/>
                <a:gd name="connsiteX18" fmla="*/ 2580238 w 2580238"/>
                <a:gd name="connsiteY18" fmla="*/ 99588 h 1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0238" h="153909">
                  <a:moveTo>
                    <a:pt x="0" y="0"/>
                  </a:moveTo>
                  <a:cubicBezTo>
                    <a:pt x="259878" y="32487"/>
                    <a:pt x="-9616" y="1434"/>
                    <a:pt x="615636" y="18107"/>
                  </a:cubicBezTo>
                  <a:cubicBezTo>
                    <a:pt x="766569" y="22132"/>
                    <a:pt x="713658" y="26276"/>
                    <a:pt x="832919" y="36214"/>
                  </a:cubicBezTo>
                  <a:cubicBezTo>
                    <a:pt x="878130" y="39982"/>
                    <a:pt x="923477" y="41917"/>
                    <a:pt x="968721" y="45268"/>
                  </a:cubicBezTo>
                  <a:cubicBezTo>
                    <a:pt x="1004961" y="47952"/>
                    <a:pt x="1041079" y="52305"/>
                    <a:pt x="1077363" y="54321"/>
                  </a:cubicBezTo>
                  <a:cubicBezTo>
                    <a:pt x="1231749" y="62898"/>
                    <a:pt x="1296533" y="60514"/>
                    <a:pt x="1439501" y="72428"/>
                  </a:cubicBezTo>
                  <a:cubicBezTo>
                    <a:pt x="1463747" y="74449"/>
                    <a:pt x="1487765" y="78638"/>
                    <a:pt x="1511929" y="81481"/>
                  </a:cubicBezTo>
                  <a:cubicBezTo>
                    <a:pt x="1539069" y="84674"/>
                    <a:pt x="1566322" y="86923"/>
                    <a:pt x="1593410" y="90535"/>
                  </a:cubicBezTo>
                  <a:cubicBezTo>
                    <a:pt x="1611606" y="92961"/>
                    <a:pt x="1629500" y="97443"/>
                    <a:pt x="1647731" y="99588"/>
                  </a:cubicBezTo>
                  <a:cubicBezTo>
                    <a:pt x="1680836" y="103483"/>
                    <a:pt x="1714190" y="104961"/>
                    <a:pt x="1747319" y="108642"/>
                  </a:cubicBezTo>
                  <a:cubicBezTo>
                    <a:pt x="1768528" y="110999"/>
                    <a:pt x="1789519" y="115048"/>
                    <a:pt x="1810693" y="117695"/>
                  </a:cubicBezTo>
                  <a:cubicBezTo>
                    <a:pt x="1837810" y="121085"/>
                    <a:pt x="1865058" y="123359"/>
                    <a:pt x="1892175" y="126749"/>
                  </a:cubicBezTo>
                  <a:cubicBezTo>
                    <a:pt x="1913349" y="129396"/>
                    <a:pt x="1934375" y="133155"/>
                    <a:pt x="1955549" y="135802"/>
                  </a:cubicBezTo>
                  <a:cubicBezTo>
                    <a:pt x="1982665" y="139192"/>
                    <a:pt x="2009890" y="141663"/>
                    <a:pt x="2037030" y="144856"/>
                  </a:cubicBezTo>
                  <a:lnTo>
                    <a:pt x="2109458" y="153909"/>
                  </a:lnTo>
                  <a:lnTo>
                    <a:pt x="2426329" y="144856"/>
                  </a:lnTo>
                  <a:cubicBezTo>
                    <a:pt x="2460745" y="143292"/>
                    <a:pt x="2516127" y="135987"/>
                    <a:pt x="2553078" y="126749"/>
                  </a:cubicBezTo>
                  <a:cubicBezTo>
                    <a:pt x="2562336" y="124434"/>
                    <a:pt x="2573490" y="124443"/>
                    <a:pt x="2580238" y="117695"/>
                  </a:cubicBezTo>
                  <a:lnTo>
                    <a:pt x="2580238" y="99588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9BAEA87-41C5-8143-B81A-8FD4537F2761}"/>
                </a:ext>
              </a:extLst>
            </p:cNvPr>
            <p:cNvSpPr/>
            <p:nvPr/>
          </p:nvSpPr>
          <p:spPr>
            <a:xfrm>
              <a:off x="8573632" y="4119327"/>
              <a:ext cx="2634558" cy="235390"/>
            </a:xfrm>
            <a:custGeom>
              <a:avLst/>
              <a:gdLst>
                <a:gd name="connsiteX0" fmla="*/ 0 w 2634558"/>
                <a:gd name="connsiteY0" fmla="*/ 226336 h 235390"/>
                <a:gd name="connsiteX1" fmla="*/ 63374 w 2634558"/>
                <a:gd name="connsiteY1" fmla="*/ 235390 h 235390"/>
                <a:gd name="connsiteX2" fmla="*/ 353085 w 2634558"/>
                <a:gd name="connsiteY2" fmla="*/ 217283 h 235390"/>
                <a:gd name="connsiteX3" fmla="*/ 452673 w 2634558"/>
                <a:gd name="connsiteY3" fmla="*/ 208229 h 235390"/>
                <a:gd name="connsiteX4" fmla="*/ 525101 w 2634558"/>
                <a:gd name="connsiteY4" fmla="*/ 199176 h 235390"/>
                <a:gd name="connsiteX5" fmla="*/ 642796 w 2634558"/>
                <a:gd name="connsiteY5" fmla="*/ 190123 h 235390"/>
                <a:gd name="connsiteX6" fmla="*/ 742384 w 2634558"/>
                <a:gd name="connsiteY6" fmla="*/ 181069 h 235390"/>
                <a:gd name="connsiteX7" fmla="*/ 1231271 w 2634558"/>
                <a:gd name="connsiteY7" fmla="*/ 162962 h 235390"/>
                <a:gd name="connsiteX8" fmla="*/ 1774479 w 2634558"/>
                <a:gd name="connsiteY8" fmla="*/ 153909 h 235390"/>
                <a:gd name="connsiteX9" fmla="*/ 2091350 w 2634558"/>
                <a:gd name="connsiteY9" fmla="*/ 126748 h 235390"/>
                <a:gd name="connsiteX10" fmla="*/ 2172831 w 2634558"/>
                <a:gd name="connsiteY10" fmla="*/ 108641 h 235390"/>
                <a:gd name="connsiteX11" fmla="*/ 2236206 w 2634558"/>
                <a:gd name="connsiteY11" fmla="*/ 99588 h 235390"/>
                <a:gd name="connsiteX12" fmla="*/ 2272419 w 2634558"/>
                <a:gd name="connsiteY12" fmla="*/ 90534 h 235390"/>
                <a:gd name="connsiteX13" fmla="*/ 2372008 w 2634558"/>
                <a:gd name="connsiteY13" fmla="*/ 72427 h 235390"/>
                <a:gd name="connsiteX14" fmla="*/ 2444435 w 2634558"/>
                <a:gd name="connsiteY14" fmla="*/ 54321 h 235390"/>
                <a:gd name="connsiteX15" fmla="*/ 2562130 w 2634558"/>
                <a:gd name="connsiteY15" fmla="*/ 36214 h 235390"/>
                <a:gd name="connsiteX16" fmla="*/ 2625505 w 2634558"/>
                <a:gd name="connsiteY16" fmla="*/ 18107 h 235390"/>
                <a:gd name="connsiteX17" fmla="*/ 2634558 w 2634558"/>
                <a:gd name="connsiteY17" fmla="*/ 0 h 235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34558" h="235390">
                  <a:moveTo>
                    <a:pt x="0" y="226336"/>
                  </a:moveTo>
                  <a:cubicBezTo>
                    <a:pt x="21125" y="229354"/>
                    <a:pt x="42035" y="235390"/>
                    <a:pt x="63374" y="235390"/>
                  </a:cubicBezTo>
                  <a:cubicBezTo>
                    <a:pt x="361474" y="235390"/>
                    <a:pt x="200709" y="234214"/>
                    <a:pt x="353085" y="217283"/>
                  </a:cubicBezTo>
                  <a:cubicBezTo>
                    <a:pt x="386214" y="213602"/>
                    <a:pt x="419523" y="211718"/>
                    <a:pt x="452673" y="208229"/>
                  </a:cubicBezTo>
                  <a:cubicBezTo>
                    <a:pt x="476870" y="205682"/>
                    <a:pt x="500880" y="201483"/>
                    <a:pt x="525101" y="199176"/>
                  </a:cubicBezTo>
                  <a:cubicBezTo>
                    <a:pt x="564271" y="195446"/>
                    <a:pt x="603584" y="193391"/>
                    <a:pt x="642796" y="190123"/>
                  </a:cubicBezTo>
                  <a:cubicBezTo>
                    <a:pt x="676014" y="187355"/>
                    <a:pt x="709130" y="183362"/>
                    <a:pt x="742384" y="181069"/>
                  </a:cubicBezTo>
                  <a:cubicBezTo>
                    <a:pt x="910737" y="169458"/>
                    <a:pt x="1056976" y="166593"/>
                    <a:pt x="1231271" y="162962"/>
                  </a:cubicBezTo>
                  <a:lnTo>
                    <a:pt x="1774479" y="153909"/>
                  </a:lnTo>
                  <a:cubicBezTo>
                    <a:pt x="1856834" y="147809"/>
                    <a:pt x="1993342" y="141826"/>
                    <a:pt x="2091350" y="126748"/>
                  </a:cubicBezTo>
                  <a:cubicBezTo>
                    <a:pt x="2208231" y="108766"/>
                    <a:pt x="2073650" y="126674"/>
                    <a:pt x="2172831" y="108641"/>
                  </a:cubicBezTo>
                  <a:cubicBezTo>
                    <a:pt x="2193826" y="104824"/>
                    <a:pt x="2215211" y="103405"/>
                    <a:pt x="2236206" y="99588"/>
                  </a:cubicBezTo>
                  <a:cubicBezTo>
                    <a:pt x="2248448" y="97362"/>
                    <a:pt x="2260218" y="92974"/>
                    <a:pt x="2272419" y="90534"/>
                  </a:cubicBezTo>
                  <a:cubicBezTo>
                    <a:pt x="2341792" y="76659"/>
                    <a:pt x="2308846" y="87003"/>
                    <a:pt x="2372008" y="72427"/>
                  </a:cubicBezTo>
                  <a:cubicBezTo>
                    <a:pt x="2396256" y="66831"/>
                    <a:pt x="2419742" y="57408"/>
                    <a:pt x="2444435" y="54321"/>
                  </a:cubicBezTo>
                  <a:cubicBezTo>
                    <a:pt x="2507137" y="46483"/>
                    <a:pt x="2508813" y="48062"/>
                    <a:pt x="2562130" y="36214"/>
                  </a:cubicBezTo>
                  <a:cubicBezTo>
                    <a:pt x="2565097" y="35555"/>
                    <a:pt x="2619140" y="22881"/>
                    <a:pt x="2625505" y="18107"/>
                  </a:cubicBezTo>
                  <a:cubicBezTo>
                    <a:pt x="2630903" y="14058"/>
                    <a:pt x="2631540" y="6036"/>
                    <a:pt x="2634558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8651DF8-49C8-7D47-B139-01F86B0238FC}"/>
                </a:ext>
              </a:extLst>
            </p:cNvPr>
            <p:cNvSpPr/>
            <p:nvPr/>
          </p:nvSpPr>
          <p:spPr>
            <a:xfrm>
              <a:off x="10366218" y="4119327"/>
              <a:ext cx="887239" cy="497940"/>
            </a:xfrm>
            <a:custGeom>
              <a:avLst/>
              <a:gdLst>
                <a:gd name="connsiteX0" fmla="*/ 0 w 887239"/>
                <a:gd name="connsiteY0" fmla="*/ 488887 h 497940"/>
                <a:gd name="connsiteX1" fmla="*/ 63374 w 887239"/>
                <a:gd name="connsiteY1" fmla="*/ 497940 h 497940"/>
                <a:gd name="connsiteX2" fmla="*/ 99588 w 887239"/>
                <a:gd name="connsiteY2" fmla="*/ 488887 h 497940"/>
                <a:gd name="connsiteX3" fmla="*/ 199176 w 887239"/>
                <a:gd name="connsiteY3" fmla="*/ 452673 h 497940"/>
                <a:gd name="connsiteX4" fmla="*/ 235390 w 887239"/>
                <a:gd name="connsiteY4" fmla="*/ 443620 h 497940"/>
                <a:gd name="connsiteX5" fmla="*/ 271604 w 887239"/>
                <a:gd name="connsiteY5" fmla="*/ 425513 h 497940"/>
                <a:gd name="connsiteX6" fmla="*/ 298764 w 887239"/>
                <a:gd name="connsiteY6" fmla="*/ 407406 h 497940"/>
                <a:gd name="connsiteX7" fmla="*/ 362138 w 887239"/>
                <a:gd name="connsiteY7" fmla="*/ 389299 h 497940"/>
                <a:gd name="connsiteX8" fmla="*/ 389299 w 887239"/>
                <a:gd name="connsiteY8" fmla="*/ 371192 h 497940"/>
                <a:gd name="connsiteX9" fmla="*/ 443620 w 887239"/>
                <a:gd name="connsiteY9" fmla="*/ 353085 h 497940"/>
                <a:gd name="connsiteX10" fmla="*/ 470780 w 887239"/>
                <a:gd name="connsiteY10" fmla="*/ 334978 h 497940"/>
                <a:gd name="connsiteX11" fmla="*/ 543208 w 887239"/>
                <a:gd name="connsiteY11" fmla="*/ 289711 h 497940"/>
                <a:gd name="connsiteX12" fmla="*/ 570368 w 887239"/>
                <a:gd name="connsiteY12" fmla="*/ 262550 h 497940"/>
                <a:gd name="connsiteX13" fmla="*/ 633742 w 887239"/>
                <a:gd name="connsiteY13" fmla="*/ 226336 h 497940"/>
                <a:gd name="connsiteX14" fmla="*/ 697117 w 887239"/>
                <a:gd name="connsiteY14" fmla="*/ 190123 h 497940"/>
                <a:gd name="connsiteX15" fmla="*/ 724277 w 887239"/>
                <a:gd name="connsiteY15" fmla="*/ 172016 h 497940"/>
                <a:gd name="connsiteX16" fmla="*/ 778598 w 887239"/>
                <a:gd name="connsiteY16" fmla="*/ 117695 h 497940"/>
                <a:gd name="connsiteX17" fmla="*/ 805758 w 887239"/>
                <a:gd name="connsiteY17" fmla="*/ 99588 h 497940"/>
                <a:gd name="connsiteX18" fmla="*/ 851026 w 887239"/>
                <a:gd name="connsiteY18" fmla="*/ 45267 h 497940"/>
                <a:gd name="connsiteX19" fmla="*/ 887239 w 887239"/>
                <a:gd name="connsiteY19" fmla="*/ 0 h 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239" h="497940">
                  <a:moveTo>
                    <a:pt x="0" y="488887"/>
                  </a:moveTo>
                  <a:cubicBezTo>
                    <a:pt x="21125" y="491905"/>
                    <a:pt x="42035" y="497940"/>
                    <a:pt x="63374" y="497940"/>
                  </a:cubicBezTo>
                  <a:cubicBezTo>
                    <a:pt x="75817" y="497940"/>
                    <a:pt x="87670" y="492462"/>
                    <a:pt x="99588" y="488887"/>
                  </a:cubicBezTo>
                  <a:cubicBezTo>
                    <a:pt x="247545" y="444501"/>
                    <a:pt x="69587" y="495869"/>
                    <a:pt x="199176" y="452673"/>
                  </a:cubicBezTo>
                  <a:cubicBezTo>
                    <a:pt x="210980" y="448738"/>
                    <a:pt x="223319" y="446638"/>
                    <a:pt x="235390" y="443620"/>
                  </a:cubicBezTo>
                  <a:cubicBezTo>
                    <a:pt x="247461" y="437584"/>
                    <a:pt x="259886" y="432209"/>
                    <a:pt x="271604" y="425513"/>
                  </a:cubicBezTo>
                  <a:cubicBezTo>
                    <a:pt x="281051" y="420115"/>
                    <a:pt x="289032" y="412272"/>
                    <a:pt x="298764" y="407406"/>
                  </a:cubicBezTo>
                  <a:cubicBezTo>
                    <a:pt x="311754" y="400911"/>
                    <a:pt x="350531" y="392201"/>
                    <a:pt x="362138" y="389299"/>
                  </a:cubicBezTo>
                  <a:cubicBezTo>
                    <a:pt x="371192" y="383263"/>
                    <a:pt x="379356" y="375611"/>
                    <a:pt x="389299" y="371192"/>
                  </a:cubicBezTo>
                  <a:cubicBezTo>
                    <a:pt x="406740" y="363440"/>
                    <a:pt x="443620" y="353085"/>
                    <a:pt x="443620" y="353085"/>
                  </a:cubicBezTo>
                  <a:cubicBezTo>
                    <a:pt x="452673" y="347049"/>
                    <a:pt x="461333" y="340376"/>
                    <a:pt x="470780" y="334978"/>
                  </a:cubicBezTo>
                  <a:cubicBezTo>
                    <a:pt x="517147" y="308482"/>
                    <a:pt x="499934" y="326803"/>
                    <a:pt x="543208" y="289711"/>
                  </a:cubicBezTo>
                  <a:cubicBezTo>
                    <a:pt x="552929" y="281379"/>
                    <a:pt x="560532" y="270747"/>
                    <a:pt x="570368" y="262550"/>
                  </a:cubicBezTo>
                  <a:cubicBezTo>
                    <a:pt x="600266" y="237634"/>
                    <a:pt x="598329" y="248469"/>
                    <a:pt x="633742" y="226336"/>
                  </a:cubicBezTo>
                  <a:cubicBezTo>
                    <a:pt x="696379" y="187188"/>
                    <a:pt x="643758" y="207908"/>
                    <a:pt x="697117" y="190123"/>
                  </a:cubicBezTo>
                  <a:cubicBezTo>
                    <a:pt x="706170" y="184087"/>
                    <a:pt x="716145" y="179245"/>
                    <a:pt x="724277" y="172016"/>
                  </a:cubicBezTo>
                  <a:cubicBezTo>
                    <a:pt x="743416" y="155003"/>
                    <a:pt x="757292" y="131899"/>
                    <a:pt x="778598" y="117695"/>
                  </a:cubicBezTo>
                  <a:lnTo>
                    <a:pt x="805758" y="99588"/>
                  </a:lnTo>
                  <a:cubicBezTo>
                    <a:pt x="850715" y="32151"/>
                    <a:pt x="792934" y="114977"/>
                    <a:pt x="851026" y="45267"/>
                  </a:cubicBezTo>
                  <a:cubicBezTo>
                    <a:pt x="908136" y="-23265"/>
                    <a:pt x="834554" y="52685"/>
                    <a:pt x="887239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A3845C8-BD2E-804F-AE4E-8A484D46149F}"/>
                </a:ext>
              </a:extLst>
            </p:cNvPr>
            <p:cNvSpPr/>
            <p:nvPr/>
          </p:nvSpPr>
          <p:spPr>
            <a:xfrm>
              <a:off x="10275679" y="4046615"/>
              <a:ext cx="1059256" cy="878470"/>
            </a:xfrm>
            <a:custGeom>
              <a:avLst/>
              <a:gdLst>
                <a:gd name="connsiteX0" fmla="*/ 0 w 1059256"/>
                <a:gd name="connsiteY0" fmla="*/ 878470 h 878470"/>
                <a:gd name="connsiteX1" fmla="*/ 144856 w 1059256"/>
                <a:gd name="connsiteY1" fmla="*/ 851310 h 878470"/>
                <a:gd name="connsiteX2" fmla="*/ 172016 w 1059256"/>
                <a:gd name="connsiteY2" fmla="*/ 842256 h 878470"/>
                <a:gd name="connsiteX3" fmla="*/ 199177 w 1059256"/>
                <a:gd name="connsiteY3" fmla="*/ 833203 h 878470"/>
                <a:gd name="connsiteX4" fmla="*/ 235391 w 1059256"/>
                <a:gd name="connsiteY4" fmla="*/ 815096 h 878470"/>
                <a:gd name="connsiteX5" fmla="*/ 307818 w 1059256"/>
                <a:gd name="connsiteY5" fmla="*/ 796989 h 878470"/>
                <a:gd name="connsiteX6" fmla="*/ 344032 w 1059256"/>
                <a:gd name="connsiteY6" fmla="*/ 778882 h 878470"/>
                <a:gd name="connsiteX7" fmla="*/ 407406 w 1059256"/>
                <a:gd name="connsiteY7" fmla="*/ 760775 h 878470"/>
                <a:gd name="connsiteX8" fmla="*/ 434567 w 1059256"/>
                <a:gd name="connsiteY8" fmla="*/ 742668 h 878470"/>
                <a:gd name="connsiteX9" fmla="*/ 497941 w 1059256"/>
                <a:gd name="connsiteY9" fmla="*/ 715508 h 878470"/>
                <a:gd name="connsiteX10" fmla="*/ 552262 w 1059256"/>
                <a:gd name="connsiteY10" fmla="*/ 679294 h 878470"/>
                <a:gd name="connsiteX11" fmla="*/ 579422 w 1059256"/>
                <a:gd name="connsiteY11" fmla="*/ 661187 h 878470"/>
                <a:gd name="connsiteX12" fmla="*/ 615636 w 1059256"/>
                <a:gd name="connsiteY12" fmla="*/ 643080 h 878470"/>
                <a:gd name="connsiteX13" fmla="*/ 669957 w 1059256"/>
                <a:gd name="connsiteY13" fmla="*/ 588759 h 878470"/>
                <a:gd name="connsiteX14" fmla="*/ 697117 w 1059256"/>
                <a:gd name="connsiteY14" fmla="*/ 561599 h 878470"/>
                <a:gd name="connsiteX15" fmla="*/ 724278 w 1059256"/>
                <a:gd name="connsiteY15" fmla="*/ 525385 h 878470"/>
                <a:gd name="connsiteX16" fmla="*/ 778598 w 1059256"/>
                <a:gd name="connsiteY16" fmla="*/ 471064 h 878470"/>
                <a:gd name="connsiteX17" fmla="*/ 814812 w 1059256"/>
                <a:gd name="connsiteY17" fmla="*/ 407690 h 878470"/>
                <a:gd name="connsiteX18" fmla="*/ 841973 w 1059256"/>
                <a:gd name="connsiteY18" fmla="*/ 380530 h 878470"/>
                <a:gd name="connsiteX19" fmla="*/ 851026 w 1059256"/>
                <a:gd name="connsiteY19" fmla="*/ 353369 h 878470"/>
                <a:gd name="connsiteX20" fmla="*/ 878187 w 1059256"/>
                <a:gd name="connsiteY20" fmla="*/ 326209 h 878470"/>
                <a:gd name="connsiteX21" fmla="*/ 896294 w 1059256"/>
                <a:gd name="connsiteY21" fmla="*/ 299048 h 878470"/>
                <a:gd name="connsiteX22" fmla="*/ 905347 w 1059256"/>
                <a:gd name="connsiteY22" fmla="*/ 271888 h 878470"/>
                <a:gd name="connsiteX23" fmla="*/ 923454 w 1059256"/>
                <a:gd name="connsiteY23" fmla="*/ 244728 h 878470"/>
                <a:gd name="connsiteX24" fmla="*/ 941561 w 1059256"/>
                <a:gd name="connsiteY24" fmla="*/ 163246 h 878470"/>
                <a:gd name="connsiteX25" fmla="*/ 968721 w 1059256"/>
                <a:gd name="connsiteY25" fmla="*/ 99872 h 878470"/>
                <a:gd name="connsiteX26" fmla="*/ 995882 w 1059256"/>
                <a:gd name="connsiteY26" fmla="*/ 45551 h 878470"/>
                <a:gd name="connsiteX27" fmla="*/ 1023042 w 1059256"/>
                <a:gd name="connsiteY27" fmla="*/ 27444 h 878470"/>
                <a:gd name="connsiteX28" fmla="*/ 1059256 w 1059256"/>
                <a:gd name="connsiteY28" fmla="*/ 284 h 87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59256" h="878470">
                  <a:moveTo>
                    <a:pt x="0" y="878470"/>
                  </a:moveTo>
                  <a:cubicBezTo>
                    <a:pt x="109522" y="867518"/>
                    <a:pt x="61765" y="879008"/>
                    <a:pt x="144856" y="851310"/>
                  </a:cubicBezTo>
                  <a:lnTo>
                    <a:pt x="172016" y="842256"/>
                  </a:lnTo>
                  <a:cubicBezTo>
                    <a:pt x="181070" y="839238"/>
                    <a:pt x="190641" y="837471"/>
                    <a:pt x="199177" y="833203"/>
                  </a:cubicBezTo>
                  <a:cubicBezTo>
                    <a:pt x="211248" y="827167"/>
                    <a:pt x="222587" y="819364"/>
                    <a:pt x="235391" y="815096"/>
                  </a:cubicBezTo>
                  <a:cubicBezTo>
                    <a:pt x="258999" y="807226"/>
                    <a:pt x="307818" y="796989"/>
                    <a:pt x="307818" y="796989"/>
                  </a:cubicBezTo>
                  <a:cubicBezTo>
                    <a:pt x="319889" y="790953"/>
                    <a:pt x="331395" y="783621"/>
                    <a:pt x="344032" y="778882"/>
                  </a:cubicBezTo>
                  <a:cubicBezTo>
                    <a:pt x="367250" y="770175"/>
                    <a:pt x="385510" y="771723"/>
                    <a:pt x="407406" y="760775"/>
                  </a:cubicBezTo>
                  <a:cubicBezTo>
                    <a:pt x="417138" y="755909"/>
                    <a:pt x="424835" y="747534"/>
                    <a:pt x="434567" y="742668"/>
                  </a:cubicBezTo>
                  <a:cubicBezTo>
                    <a:pt x="509493" y="705206"/>
                    <a:pt x="403747" y="772025"/>
                    <a:pt x="497941" y="715508"/>
                  </a:cubicBezTo>
                  <a:cubicBezTo>
                    <a:pt x="516602" y="704312"/>
                    <a:pt x="534155" y="691365"/>
                    <a:pt x="552262" y="679294"/>
                  </a:cubicBezTo>
                  <a:cubicBezTo>
                    <a:pt x="561315" y="673258"/>
                    <a:pt x="569690" y="666053"/>
                    <a:pt x="579422" y="661187"/>
                  </a:cubicBezTo>
                  <a:cubicBezTo>
                    <a:pt x="591493" y="655151"/>
                    <a:pt x="605097" y="651511"/>
                    <a:pt x="615636" y="643080"/>
                  </a:cubicBezTo>
                  <a:cubicBezTo>
                    <a:pt x="635632" y="627083"/>
                    <a:pt x="651850" y="606866"/>
                    <a:pt x="669957" y="588759"/>
                  </a:cubicBezTo>
                  <a:cubicBezTo>
                    <a:pt x="679010" y="579706"/>
                    <a:pt x="689435" y="571842"/>
                    <a:pt x="697117" y="561599"/>
                  </a:cubicBezTo>
                  <a:cubicBezTo>
                    <a:pt x="706171" y="549528"/>
                    <a:pt x="714184" y="536601"/>
                    <a:pt x="724278" y="525385"/>
                  </a:cubicBezTo>
                  <a:cubicBezTo>
                    <a:pt x="741408" y="506351"/>
                    <a:pt x="767146" y="493968"/>
                    <a:pt x="778598" y="471064"/>
                  </a:cubicBezTo>
                  <a:cubicBezTo>
                    <a:pt x="789667" y="448926"/>
                    <a:pt x="798816" y="426885"/>
                    <a:pt x="814812" y="407690"/>
                  </a:cubicBezTo>
                  <a:cubicBezTo>
                    <a:pt x="823009" y="397854"/>
                    <a:pt x="832919" y="389583"/>
                    <a:pt x="841973" y="380530"/>
                  </a:cubicBezTo>
                  <a:cubicBezTo>
                    <a:pt x="844991" y="371476"/>
                    <a:pt x="845732" y="361310"/>
                    <a:pt x="851026" y="353369"/>
                  </a:cubicBezTo>
                  <a:cubicBezTo>
                    <a:pt x="858128" y="342716"/>
                    <a:pt x="869990" y="336045"/>
                    <a:pt x="878187" y="326209"/>
                  </a:cubicBezTo>
                  <a:cubicBezTo>
                    <a:pt x="885153" y="317850"/>
                    <a:pt x="890258" y="308102"/>
                    <a:pt x="896294" y="299048"/>
                  </a:cubicBezTo>
                  <a:cubicBezTo>
                    <a:pt x="899312" y="289995"/>
                    <a:pt x="901079" y="280424"/>
                    <a:pt x="905347" y="271888"/>
                  </a:cubicBezTo>
                  <a:cubicBezTo>
                    <a:pt x="910213" y="262156"/>
                    <a:pt x="919168" y="254729"/>
                    <a:pt x="923454" y="244728"/>
                  </a:cubicBezTo>
                  <a:cubicBezTo>
                    <a:pt x="929028" y="231723"/>
                    <a:pt x="938985" y="173550"/>
                    <a:pt x="941561" y="163246"/>
                  </a:cubicBezTo>
                  <a:cubicBezTo>
                    <a:pt x="950054" y="129274"/>
                    <a:pt x="953174" y="136148"/>
                    <a:pt x="968721" y="99872"/>
                  </a:cubicBezTo>
                  <a:cubicBezTo>
                    <a:pt x="979766" y="74101"/>
                    <a:pt x="974135" y="67298"/>
                    <a:pt x="995882" y="45551"/>
                  </a:cubicBezTo>
                  <a:cubicBezTo>
                    <a:pt x="1003576" y="37857"/>
                    <a:pt x="1013989" y="33480"/>
                    <a:pt x="1023042" y="27444"/>
                  </a:cubicBezTo>
                  <a:cubicBezTo>
                    <a:pt x="1044497" y="-4738"/>
                    <a:pt x="1030268" y="284"/>
                    <a:pt x="1059256" y="28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C72848E-08D5-A44C-BCEA-4F0BDD11E9A2}"/>
                </a:ext>
              </a:extLst>
            </p:cNvPr>
            <p:cNvSpPr/>
            <p:nvPr/>
          </p:nvSpPr>
          <p:spPr>
            <a:xfrm>
              <a:off x="9153053" y="4074059"/>
              <a:ext cx="2145672" cy="1195794"/>
            </a:xfrm>
            <a:custGeom>
              <a:avLst/>
              <a:gdLst>
                <a:gd name="connsiteX0" fmla="*/ 0 w 2145672"/>
                <a:gd name="connsiteY0" fmla="*/ 1176951 h 1195794"/>
                <a:gd name="connsiteX1" fmla="*/ 425513 w 2145672"/>
                <a:gd name="connsiteY1" fmla="*/ 1195058 h 1195794"/>
                <a:gd name="connsiteX2" fmla="*/ 986828 w 2145672"/>
                <a:gd name="connsiteY2" fmla="*/ 1186004 h 1195794"/>
                <a:gd name="connsiteX3" fmla="*/ 1041149 w 2145672"/>
                <a:gd name="connsiteY3" fmla="*/ 1176951 h 1195794"/>
                <a:gd name="connsiteX4" fmla="*/ 1167897 w 2145672"/>
                <a:gd name="connsiteY4" fmla="*/ 1158844 h 1195794"/>
                <a:gd name="connsiteX5" fmla="*/ 1222218 w 2145672"/>
                <a:gd name="connsiteY5" fmla="*/ 1140737 h 1195794"/>
                <a:gd name="connsiteX6" fmla="*/ 1249379 w 2145672"/>
                <a:gd name="connsiteY6" fmla="*/ 1131684 h 1195794"/>
                <a:gd name="connsiteX7" fmla="*/ 1294646 w 2145672"/>
                <a:gd name="connsiteY7" fmla="*/ 1122630 h 1195794"/>
                <a:gd name="connsiteX8" fmla="*/ 1394234 w 2145672"/>
                <a:gd name="connsiteY8" fmla="*/ 1086416 h 1195794"/>
                <a:gd name="connsiteX9" fmla="*/ 1430448 w 2145672"/>
                <a:gd name="connsiteY9" fmla="*/ 1068309 h 1195794"/>
                <a:gd name="connsiteX10" fmla="*/ 1484769 w 2145672"/>
                <a:gd name="connsiteY10" fmla="*/ 1032095 h 1195794"/>
                <a:gd name="connsiteX11" fmla="*/ 1511929 w 2145672"/>
                <a:gd name="connsiteY11" fmla="*/ 1023042 h 1195794"/>
                <a:gd name="connsiteX12" fmla="*/ 1566250 w 2145672"/>
                <a:gd name="connsiteY12" fmla="*/ 977775 h 1195794"/>
                <a:gd name="connsiteX13" fmla="*/ 1593410 w 2145672"/>
                <a:gd name="connsiteY13" fmla="*/ 959668 h 1195794"/>
                <a:gd name="connsiteX14" fmla="*/ 1629624 w 2145672"/>
                <a:gd name="connsiteY14" fmla="*/ 923454 h 1195794"/>
                <a:gd name="connsiteX15" fmla="*/ 1674892 w 2145672"/>
                <a:gd name="connsiteY15" fmla="*/ 896293 h 1195794"/>
                <a:gd name="connsiteX16" fmla="*/ 1738266 w 2145672"/>
                <a:gd name="connsiteY16" fmla="*/ 841973 h 1195794"/>
                <a:gd name="connsiteX17" fmla="*/ 1765426 w 2145672"/>
                <a:gd name="connsiteY17" fmla="*/ 823866 h 1195794"/>
                <a:gd name="connsiteX18" fmla="*/ 1819747 w 2145672"/>
                <a:gd name="connsiteY18" fmla="*/ 769545 h 1195794"/>
                <a:gd name="connsiteX19" fmla="*/ 1837854 w 2145672"/>
                <a:gd name="connsiteY19" fmla="*/ 733331 h 1195794"/>
                <a:gd name="connsiteX20" fmla="*/ 1855961 w 2145672"/>
                <a:gd name="connsiteY20" fmla="*/ 706171 h 1195794"/>
                <a:gd name="connsiteX21" fmla="*/ 1919335 w 2145672"/>
                <a:gd name="connsiteY21" fmla="*/ 624690 h 1195794"/>
                <a:gd name="connsiteX22" fmla="*/ 1964602 w 2145672"/>
                <a:gd name="connsiteY22" fmla="*/ 552262 h 1195794"/>
                <a:gd name="connsiteX23" fmla="*/ 2009870 w 2145672"/>
                <a:gd name="connsiteY23" fmla="*/ 479834 h 1195794"/>
                <a:gd name="connsiteX24" fmla="*/ 2091351 w 2145672"/>
                <a:gd name="connsiteY24" fmla="*/ 217284 h 1195794"/>
                <a:gd name="connsiteX25" fmla="*/ 2100404 w 2145672"/>
                <a:gd name="connsiteY25" fmla="*/ 190123 h 1195794"/>
                <a:gd name="connsiteX26" fmla="*/ 2127565 w 2145672"/>
                <a:gd name="connsiteY26" fmla="*/ 108642 h 1195794"/>
                <a:gd name="connsiteX27" fmla="*/ 2136618 w 2145672"/>
                <a:gd name="connsiteY27" fmla="*/ 81482 h 1195794"/>
                <a:gd name="connsiteX28" fmla="*/ 2145672 w 2145672"/>
                <a:gd name="connsiteY28" fmla="*/ 54321 h 1195794"/>
                <a:gd name="connsiteX29" fmla="*/ 2145672 w 2145672"/>
                <a:gd name="connsiteY29" fmla="*/ 0 h 119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5672" h="1195794">
                  <a:moveTo>
                    <a:pt x="0" y="1176951"/>
                  </a:moveTo>
                  <a:cubicBezTo>
                    <a:pt x="171051" y="1201385"/>
                    <a:pt x="109158" y="1195058"/>
                    <a:pt x="425513" y="1195058"/>
                  </a:cubicBezTo>
                  <a:cubicBezTo>
                    <a:pt x="612642" y="1195058"/>
                    <a:pt x="799723" y="1189022"/>
                    <a:pt x="986828" y="1186004"/>
                  </a:cubicBezTo>
                  <a:lnTo>
                    <a:pt x="1041149" y="1176951"/>
                  </a:lnTo>
                  <a:lnTo>
                    <a:pt x="1167897" y="1158844"/>
                  </a:lnTo>
                  <a:lnTo>
                    <a:pt x="1222218" y="1140737"/>
                  </a:lnTo>
                  <a:cubicBezTo>
                    <a:pt x="1231272" y="1137719"/>
                    <a:pt x="1240021" y="1133556"/>
                    <a:pt x="1249379" y="1131684"/>
                  </a:cubicBezTo>
                  <a:lnTo>
                    <a:pt x="1294646" y="1122630"/>
                  </a:lnTo>
                  <a:cubicBezTo>
                    <a:pt x="1431270" y="1054319"/>
                    <a:pt x="1277018" y="1125489"/>
                    <a:pt x="1394234" y="1086416"/>
                  </a:cubicBezTo>
                  <a:cubicBezTo>
                    <a:pt x="1407038" y="1082148"/>
                    <a:pt x="1418875" y="1075253"/>
                    <a:pt x="1430448" y="1068309"/>
                  </a:cubicBezTo>
                  <a:cubicBezTo>
                    <a:pt x="1449109" y="1057113"/>
                    <a:pt x="1464124" y="1038976"/>
                    <a:pt x="1484769" y="1032095"/>
                  </a:cubicBezTo>
                  <a:lnTo>
                    <a:pt x="1511929" y="1023042"/>
                  </a:lnTo>
                  <a:cubicBezTo>
                    <a:pt x="1579360" y="978089"/>
                    <a:pt x="1496547" y="1035861"/>
                    <a:pt x="1566250" y="977775"/>
                  </a:cubicBezTo>
                  <a:cubicBezTo>
                    <a:pt x="1574609" y="970809"/>
                    <a:pt x="1585149" y="966749"/>
                    <a:pt x="1593410" y="959668"/>
                  </a:cubicBezTo>
                  <a:cubicBezTo>
                    <a:pt x="1606372" y="948558"/>
                    <a:pt x="1616149" y="933935"/>
                    <a:pt x="1629624" y="923454"/>
                  </a:cubicBezTo>
                  <a:cubicBezTo>
                    <a:pt x="1643514" y="912650"/>
                    <a:pt x="1660250" y="906054"/>
                    <a:pt x="1674892" y="896293"/>
                  </a:cubicBezTo>
                  <a:cubicBezTo>
                    <a:pt x="1742696" y="851090"/>
                    <a:pt x="1682320" y="888594"/>
                    <a:pt x="1738266" y="841973"/>
                  </a:cubicBezTo>
                  <a:cubicBezTo>
                    <a:pt x="1746625" y="835007"/>
                    <a:pt x="1756373" y="829902"/>
                    <a:pt x="1765426" y="823866"/>
                  </a:cubicBezTo>
                  <a:cubicBezTo>
                    <a:pt x="1832389" y="723420"/>
                    <a:pt x="1718685" y="887450"/>
                    <a:pt x="1819747" y="769545"/>
                  </a:cubicBezTo>
                  <a:cubicBezTo>
                    <a:pt x="1828530" y="759298"/>
                    <a:pt x="1831158" y="745049"/>
                    <a:pt x="1837854" y="733331"/>
                  </a:cubicBezTo>
                  <a:cubicBezTo>
                    <a:pt x="1843252" y="723884"/>
                    <a:pt x="1849432" y="714876"/>
                    <a:pt x="1855961" y="706171"/>
                  </a:cubicBezTo>
                  <a:cubicBezTo>
                    <a:pt x="1876606" y="678644"/>
                    <a:pt x="1901099" y="653868"/>
                    <a:pt x="1919335" y="624690"/>
                  </a:cubicBezTo>
                  <a:cubicBezTo>
                    <a:pt x="1934424" y="600547"/>
                    <a:pt x="1947520" y="575038"/>
                    <a:pt x="1964602" y="552262"/>
                  </a:cubicBezTo>
                  <a:cubicBezTo>
                    <a:pt x="1983188" y="527482"/>
                    <a:pt x="1999928" y="509661"/>
                    <a:pt x="2009870" y="479834"/>
                  </a:cubicBezTo>
                  <a:cubicBezTo>
                    <a:pt x="2038847" y="392902"/>
                    <a:pt x="2064019" y="304747"/>
                    <a:pt x="2091351" y="217284"/>
                  </a:cubicBezTo>
                  <a:cubicBezTo>
                    <a:pt x="2094198" y="208175"/>
                    <a:pt x="2097386" y="199177"/>
                    <a:pt x="2100404" y="190123"/>
                  </a:cubicBezTo>
                  <a:lnTo>
                    <a:pt x="2127565" y="108642"/>
                  </a:lnTo>
                  <a:lnTo>
                    <a:pt x="2136618" y="81482"/>
                  </a:lnTo>
                  <a:cubicBezTo>
                    <a:pt x="2139636" y="72428"/>
                    <a:pt x="2145672" y="63864"/>
                    <a:pt x="2145672" y="54321"/>
                  </a:cubicBezTo>
                  <a:lnTo>
                    <a:pt x="2145672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FEE3F1-85CB-934B-A630-9F9668334D1C}"/>
                </a:ext>
              </a:extLst>
            </p:cNvPr>
            <p:cNvSpPr/>
            <p:nvPr/>
          </p:nvSpPr>
          <p:spPr>
            <a:xfrm>
              <a:off x="8709434" y="4155541"/>
              <a:ext cx="2544023" cy="1418306"/>
            </a:xfrm>
            <a:custGeom>
              <a:avLst/>
              <a:gdLst>
                <a:gd name="connsiteX0" fmla="*/ 0 w 2544023"/>
                <a:gd name="connsiteY0" fmla="*/ 1394233 h 1418306"/>
                <a:gd name="connsiteX1" fmla="*/ 841972 w 2544023"/>
                <a:gd name="connsiteY1" fmla="*/ 1394233 h 1418306"/>
                <a:gd name="connsiteX2" fmla="*/ 932507 w 2544023"/>
                <a:gd name="connsiteY2" fmla="*/ 1385180 h 1418306"/>
                <a:gd name="connsiteX3" fmla="*/ 1059255 w 2544023"/>
                <a:gd name="connsiteY3" fmla="*/ 1367073 h 1418306"/>
                <a:gd name="connsiteX4" fmla="*/ 1158843 w 2544023"/>
                <a:gd name="connsiteY4" fmla="*/ 1348966 h 1418306"/>
                <a:gd name="connsiteX5" fmla="*/ 1186004 w 2544023"/>
                <a:gd name="connsiteY5" fmla="*/ 1339912 h 1418306"/>
                <a:gd name="connsiteX6" fmla="*/ 1231271 w 2544023"/>
                <a:gd name="connsiteY6" fmla="*/ 1330859 h 1418306"/>
                <a:gd name="connsiteX7" fmla="*/ 1267485 w 2544023"/>
                <a:gd name="connsiteY7" fmla="*/ 1321806 h 1418306"/>
                <a:gd name="connsiteX8" fmla="*/ 1312752 w 2544023"/>
                <a:gd name="connsiteY8" fmla="*/ 1312752 h 1418306"/>
                <a:gd name="connsiteX9" fmla="*/ 1348966 w 2544023"/>
                <a:gd name="connsiteY9" fmla="*/ 1303699 h 1418306"/>
                <a:gd name="connsiteX10" fmla="*/ 1430447 w 2544023"/>
                <a:gd name="connsiteY10" fmla="*/ 1285592 h 1418306"/>
                <a:gd name="connsiteX11" fmla="*/ 1484768 w 2544023"/>
                <a:gd name="connsiteY11" fmla="*/ 1267485 h 1418306"/>
                <a:gd name="connsiteX12" fmla="*/ 1548142 w 2544023"/>
                <a:gd name="connsiteY12" fmla="*/ 1240324 h 1418306"/>
                <a:gd name="connsiteX13" fmla="*/ 1575303 w 2544023"/>
                <a:gd name="connsiteY13" fmla="*/ 1222217 h 1418306"/>
                <a:gd name="connsiteX14" fmla="*/ 1602463 w 2544023"/>
                <a:gd name="connsiteY14" fmla="*/ 1213164 h 1418306"/>
                <a:gd name="connsiteX15" fmla="*/ 1702051 w 2544023"/>
                <a:gd name="connsiteY15" fmla="*/ 1158843 h 1418306"/>
                <a:gd name="connsiteX16" fmla="*/ 1738265 w 2544023"/>
                <a:gd name="connsiteY16" fmla="*/ 1140736 h 1418306"/>
                <a:gd name="connsiteX17" fmla="*/ 1828800 w 2544023"/>
                <a:gd name="connsiteY17" fmla="*/ 1077362 h 1418306"/>
                <a:gd name="connsiteX18" fmla="*/ 1855960 w 2544023"/>
                <a:gd name="connsiteY18" fmla="*/ 1059255 h 1418306"/>
                <a:gd name="connsiteX19" fmla="*/ 1937441 w 2544023"/>
                <a:gd name="connsiteY19" fmla="*/ 995881 h 1418306"/>
                <a:gd name="connsiteX20" fmla="*/ 1973655 w 2544023"/>
                <a:gd name="connsiteY20" fmla="*/ 977774 h 1418306"/>
                <a:gd name="connsiteX21" fmla="*/ 2000816 w 2544023"/>
                <a:gd name="connsiteY21" fmla="*/ 950613 h 1418306"/>
                <a:gd name="connsiteX22" fmla="*/ 2055136 w 2544023"/>
                <a:gd name="connsiteY22" fmla="*/ 914400 h 1418306"/>
                <a:gd name="connsiteX23" fmla="*/ 2109457 w 2544023"/>
                <a:gd name="connsiteY23" fmla="*/ 878186 h 1418306"/>
                <a:gd name="connsiteX24" fmla="*/ 2136617 w 2544023"/>
                <a:gd name="connsiteY24" fmla="*/ 860079 h 1418306"/>
                <a:gd name="connsiteX25" fmla="*/ 2163778 w 2544023"/>
                <a:gd name="connsiteY25" fmla="*/ 841972 h 1418306"/>
                <a:gd name="connsiteX26" fmla="*/ 2227152 w 2544023"/>
                <a:gd name="connsiteY26" fmla="*/ 778598 h 1418306"/>
                <a:gd name="connsiteX27" fmla="*/ 2245259 w 2544023"/>
                <a:gd name="connsiteY27" fmla="*/ 751437 h 1418306"/>
                <a:gd name="connsiteX28" fmla="*/ 2272419 w 2544023"/>
                <a:gd name="connsiteY28" fmla="*/ 724277 h 1418306"/>
                <a:gd name="connsiteX29" fmla="*/ 2317687 w 2544023"/>
                <a:gd name="connsiteY29" fmla="*/ 642796 h 1418306"/>
                <a:gd name="connsiteX30" fmla="*/ 2353901 w 2544023"/>
                <a:gd name="connsiteY30" fmla="*/ 588475 h 1418306"/>
                <a:gd name="connsiteX31" fmla="*/ 2372008 w 2544023"/>
                <a:gd name="connsiteY31" fmla="*/ 561314 h 1418306"/>
                <a:gd name="connsiteX32" fmla="*/ 2390115 w 2544023"/>
                <a:gd name="connsiteY32" fmla="*/ 506994 h 1418306"/>
                <a:gd name="connsiteX33" fmla="*/ 2426328 w 2544023"/>
                <a:gd name="connsiteY33" fmla="*/ 452673 h 1418306"/>
                <a:gd name="connsiteX34" fmla="*/ 2462542 w 2544023"/>
                <a:gd name="connsiteY34" fmla="*/ 362138 h 1418306"/>
                <a:gd name="connsiteX35" fmla="*/ 2471596 w 2544023"/>
                <a:gd name="connsiteY35" fmla="*/ 334978 h 1418306"/>
                <a:gd name="connsiteX36" fmla="*/ 2489703 w 2544023"/>
                <a:gd name="connsiteY36" fmla="*/ 262550 h 1418306"/>
                <a:gd name="connsiteX37" fmla="*/ 2507810 w 2544023"/>
                <a:gd name="connsiteY37" fmla="*/ 235390 h 1418306"/>
                <a:gd name="connsiteX38" fmla="*/ 2534970 w 2544023"/>
                <a:gd name="connsiteY38" fmla="*/ 144855 h 1418306"/>
                <a:gd name="connsiteX39" fmla="*/ 2544023 w 2544023"/>
                <a:gd name="connsiteY39" fmla="*/ 117695 h 1418306"/>
                <a:gd name="connsiteX40" fmla="*/ 2544023 w 2544023"/>
                <a:gd name="connsiteY40" fmla="*/ 0 h 141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44023" h="1418306">
                  <a:moveTo>
                    <a:pt x="0" y="1394233"/>
                  </a:moveTo>
                  <a:cubicBezTo>
                    <a:pt x="316617" y="1439467"/>
                    <a:pt x="87017" y="1409961"/>
                    <a:pt x="841972" y="1394233"/>
                  </a:cubicBezTo>
                  <a:cubicBezTo>
                    <a:pt x="872294" y="1393601"/>
                    <a:pt x="902364" y="1388529"/>
                    <a:pt x="932507" y="1385180"/>
                  </a:cubicBezTo>
                  <a:cubicBezTo>
                    <a:pt x="1000471" y="1377628"/>
                    <a:pt x="998045" y="1377274"/>
                    <a:pt x="1059255" y="1367073"/>
                  </a:cubicBezTo>
                  <a:cubicBezTo>
                    <a:pt x="1121544" y="1346309"/>
                    <a:pt x="1046234" y="1369440"/>
                    <a:pt x="1158843" y="1348966"/>
                  </a:cubicBezTo>
                  <a:cubicBezTo>
                    <a:pt x="1168232" y="1347259"/>
                    <a:pt x="1176746" y="1342227"/>
                    <a:pt x="1186004" y="1339912"/>
                  </a:cubicBezTo>
                  <a:cubicBezTo>
                    <a:pt x="1200932" y="1336180"/>
                    <a:pt x="1216250" y="1334197"/>
                    <a:pt x="1231271" y="1330859"/>
                  </a:cubicBezTo>
                  <a:cubicBezTo>
                    <a:pt x="1243418" y="1328160"/>
                    <a:pt x="1255338" y="1324505"/>
                    <a:pt x="1267485" y="1321806"/>
                  </a:cubicBezTo>
                  <a:cubicBezTo>
                    <a:pt x="1282506" y="1318468"/>
                    <a:pt x="1297731" y="1316090"/>
                    <a:pt x="1312752" y="1312752"/>
                  </a:cubicBezTo>
                  <a:cubicBezTo>
                    <a:pt x="1324899" y="1310053"/>
                    <a:pt x="1336819" y="1306398"/>
                    <a:pt x="1348966" y="1303699"/>
                  </a:cubicBezTo>
                  <a:cubicBezTo>
                    <a:pt x="1382177" y="1296319"/>
                    <a:pt x="1398919" y="1295050"/>
                    <a:pt x="1430447" y="1285592"/>
                  </a:cubicBezTo>
                  <a:cubicBezTo>
                    <a:pt x="1448729" y="1280108"/>
                    <a:pt x="1484768" y="1267485"/>
                    <a:pt x="1484768" y="1267485"/>
                  </a:cubicBezTo>
                  <a:cubicBezTo>
                    <a:pt x="1552952" y="1222028"/>
                    <a:pt x="1466298" y="1275401"/>
                    <a:pt x="1548142" y="1240324"/>
                  </a:cubicBezTo>
                  <a:cubicBezTo>
                    <a:pt x="1558143" y="1236038"/>
                    <a:pt x="1565571" y="1227083"/>
                    <a:pt x="1575303" y="1222217"/>
                  </a:cubicBezTo>
                  <a:cubicBezTo>
                    <a:pt x="1583839" y="1217949"/>
                    <a:pt x="1593410" y="1216182"/>
                    <a:pt x="1602463" y="1213164"/>
                  </a:cubicBezTo>
                  <a:cubicBezTo>
                    <a:pt x="1652082" y="1180084"/>
                    <a:pt x="1619891" y="1199923"/>
                    <a:pt x="1702051" y="1158843"/>
                  </a:cubicBezTo>
                  <a:cubicBezTo>
                    <a:pt x="1714122" y="1152807"/>
                    <a:pt x="1727036" y="1148222"/>
                    <a:pt x="1738265" y="1140736"/>
                  </a:cubicBezTo>
                  <a:cubicBezTo>
                    <a:pt x="1863128" y="1057494"/>
                    <a:pt x="1734970" y="1144383"/>
                    <a:pt x="1828800" y="1077362"/>
                  </a:cubicBezTo>
                  <a:cubicBezTo>
                    <a:pt x="1837654" y="1071038"/>
                    <a:pt x="1847255" y="1065784"/>
                    <a:pt x="1855960" y="1059255"/>
                  </a:cubicBezTo>
                  <a:cubicBezTo>
                    <a:pt x="1883487" y="1038610"/>
                    <a:pt x="1906665" y="1011269"/>
                    <a:pt x="1937441" y="995881"/>
                  </a:cubicBezTo>
                  <a:cubicBezTo>
                    <a:pt x="1949512" y="989845"/>
                    <a:pt x="1962673" y="985619"/>
                    <a:pt x="1973655" y="977774"/>
                  </a:cubicBezTo>
                  <a:cubicBezTo>
                    <a:pt x="1984074" y="970332"/>
                    <a:pt x="1990709" y="958474"/>
                    <a:pt x="2000816" y="950613"/>
                  </a:cubicBezTo>
                  <a:cubicBezTo>
                    <a:pt x="2017993" y="937253"/>
                    <a:pt x="2037029" y="926471"/>
                    <a:pt x="2055136" y="914400"/>
                  </a:cubicBezTo>
                  <a:lnTo>
                    <a:pt x="2109457" y="878186"/>
                  </a:lnTo>
                  <a:lnTo>
                    <a:pt x="2136617" y="860079"/>
                  </a:lnTo>
                  <a:cubicBezTo>
                    <a:pt x="2145671" y="854043"/>
                    <a:pt x="2156084" y="849666"/>
                    <a:pt x="2163778" y="841972"/>
                  </a:cubicBezTo>
                  <a:cubicBezTo>
                    <a:pt x="2184903" y="820847"/>
                    <a:pt x="2210581" y="803455"/>
                    <a:pt x="2227152" y="778598"/>
                  </a:cubicBezTo>
                  <a:cubicBezTo>
                    <a:pt x="2233188" y="769544"/>
                    <a:pt x="2238293" y="759796"/>
                    <a:pt x="2245259" y="751437"/>
                  </a:cubicBezTo>
                  <a:cubicBezTo>
                    <a:pt x="2253455" y="741601"/>
                    <a:pt x="2264559" y="734383"/>
                    <a:pt x="2272419" y="724277"/>
                  </a:cubicBezTo>
                  <a:cubicBezTo>
                    <a:pt x="2381417" y="584136"/>
                    <a:pt x="2272155" y="724753"/>
                    <a:pt x="2317687" y="642796"/>
                  </a:cubicBezTo>
                  <a:cubicBezTo>
                    <a:pt x="2328256" y="623773"/>
                    <a:pt x="2341830" y="606582"/>
                    <a:pt x="2353901" y="588475"/>
                  </a:cubicBezTo>
                  <a:cubicBezTo>
                    <a:pt x="2359937" y="579421"/>
                    <a:pt x="2368567" y="571637"/>
                    <a:pt x="2372008" y="561314"/>
                  </a:cubicBezTo>
                  <a:cubicBezTo>
                    <a:pt x="2378044" y="543207"/>
                    <a:pt x="2381579" y="524065"/>
                    <a:pt x="2390115" y="506994"/>
                  </a:cubicBezTo>
                  <a:cubicBezTo>
                    <a:pt x="2399847" y="487530"/>
                    <a:pt x="2419446" y="473318"/>
                    <a:pt x="2426328" y="452673"/>
                  </a:cubicBezTo>
                  <a:cubicBezTo>
                    <a:pt x="2467537" y="329046"/>
                    <a:pt x="2422582" y="455376"/>
                    <a:pt x="2462542" y="362138"/>
                  </a:cubicBezTo>
                  <a:cubicBezTo>
                    <a:pt x="2466301" y="353367"/>
                    <a:pt x="2469085" y="344185"/>
                    <a:pt x="2471596" y="334978"/>
                  </a:cubicBezTo>
                  <a:cubicBezTo>
                    <a:pt x="2478144" y="310969"/>
                    <a:pt x="2475899" y="283256"/>
                    <a:pt x="2489703" y="262550"/>
                  </a:cubicBezTo>
                  <a:lnTo>
                    <a:pt x="2507810" y="235390"/>
                  </a:lnTo>
                  <a:cubicBezTo>
                    <a:pt x="2521492" y="180657"/>
                    <a:pt x="2512927" y="210984"/>
                    <a:pt x="2534970" y="144855"/>
                  </a:cubicBezTo>
                  <a:cubicBezTo>
                    <a:pt x="2537988" y="135802"/>
                    <a:pt x="2544023" y="127238"/>
                    <a:pt x="2544023" y="117695"/>
                  </a:cubicBezTo>
                  <a:lnTo>
                    <a:pt x="2544023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EAECC9A-DFE9-754C-A9E1-449CB14E12F1}"/>
                </a:ext>
              </a:extLst>
            </p:cNvPr>
            <p:cNvSpPr/>
            <p:nvPr/>
          </p:nvSpPr>
          <p:spPr>
            <a:xfrm flipV="1">
              <a:off x="8827130" y="3054351"/>
              <a:ext cx="2480647" cy="1010653"/>
            </a:xfrm>
            <a:custGeom>
              <a:avLst/>
              <a:gdLst>
                <a:gd name="connsiteX0" fmla="*/ 0 w 2145672"/>
                <a:gd name="connsiteY0" fmla="*/ 1176951 h 1195794"/>
                <a:gd name="connsiteX1" fmla="*/ 425513 w 2145672"/>
                <a:gd name="connsiteY1" fmla="*/ 1195058 h 1195794"/>
                <a:gd name="connsiteX2" fmla="*/ 986828 w 2145672"/>
                <a:gd name="connsiteY2" fmla="*/ 1186004 h 1195794"/>
                <a:gd name="connsiteX3" fmla="*/ 1041149 w 2145672"/>
                <a:gd name="connsiteY3" fmla="*/ 1176951 h 1195794"/>
                <a:gd name="connsiteX4" fmla="*/ 1167897 w 2145672"/>
                <a:gd name="connsiteY4" fmla="*/ 1158844 h 1195794"/>
                <a:gd name="connsiteX5" fmla="*/ 1222218 w 2145672"/>
                <a:gd name="connsiteY5" fmla="*/ 1140737 h 1195794"/>
                <a:gd name="connsiteX6" fmla="*/ 1249379 w 2145672"/>
                <a:gd name="connsiteY6" fmla="*/ 1131684 h 1195794"/>
                <a:gd name="connsiteX7" fmla="*/ 1294646 w 2145672"/>
                <a:gd name="connsiteY7" fmla="*/ 1122630 h 1195794"/>
                <a:gd name="connsiteX8" fmla="*/ 1394234 w 2145672"/>
                <a:gd name="connsiteY8" fmla="*/ 1086416 h 1195794"/>
                <a:gd name="connsiteX9" fmla="*/ 1430448 w 2145672"/>
                <a:gd name="connsiteY9" fmla="*/ 1068309 h 1195794"/>
                <a:gd name="connsiteX10" fmla="*/ 1484769 w 2145672"/>
                <a:gd name="connsiteY10" fmla="*/ 1032095 h 1195794"/>
                <a:gd name="connsiteX11" fmla="*/ 1511929 w 2145672"/>
                <a:gd name="connsiteY11" fmla="*/ 1023042 h 1195794"/>
                <a:gd name="connsiteX12" fmla="*/ 1566250 w 2145672"/>
                <a:gd name="connsiteY12" fmla="*/ 977775 h 1195794"/>
                <a:gd name="connsiteX13" fmla="*/ 1593410 w 2145672"/>
                <a:gd name="connsiteY13" fmla="*/ 959668 h 1195794"/>
                <a:gd name="connsiteX14" fmla="*/ 1629624 w 2145672"/>
                <a:gd name="connsiteY14" fmla="*/ 923454 h 1195794"/>
                <a:gd name="connsiteX15" fmla="*/ 1674892 w 2145672"/>
                <a:gd name="connsiteY15" fmla="*/ 896293 h 1195794"/>
                <a:gd name="connsiteX16" fmla="*/ 1738266 w 2145672"/>
                <a:gd name="connsiteY16" fmla="*/ 841973 h 1195794"/>
                <a:gd name="connsiteX17" fmla="*/ 1765426 w 2145672"/>
                <a:gd name="connsiteY17" fmla="*/ 823866 h 1195794"/>
                <a:gd name="connsiteX18" fmla="*/ 1819747 w 2145672"/>
                <a:gd name="connsiteY18" fmla="*/ 769545 h 1195794"/>
                <a:gd name="connsiteX19" fmla="*/ 1837854 w 2145672"/>
                <a:gd name="connsiteY19" fmla="*/ 733331 h 1195794"/>
                <a:gd name="connsiteX20" fmla="*/ 1855961 w 2145672"/>
                <a:gd name="connsiteY20" fmla="*/ 706171 h 1195794"/>
                <a:gd name="connsiteX21" fmla="*/ 1919335 w 2145672"/>
                <a:gd name="connsiteY21" fmla="*/ 624690 h 1195794"/>
                <a:gd name="connsiteX22" fmla="*/ 1964602 w 2145672"/>
                <a:gd name="connsiteY22" fmla="*/ 552262 h 1195794"/>
                <a:gd name="connsiteX23" fmla="*/ 2009870 w 2145672"/>
                <a:gd name="connsiteY23" fmla="*/ 479834 h 1195794"/>
                <a:gd name="connsiteX24" fmla="*/ 2091351 w 2145672"/>
                <a:gd name="connsiteY24" fmla="*/ 217284 h 1195794"/>
                <a:gd name="connsiteX25" fmla="*/ 2100404 w 2145672"/>
                <a:gd name="connsiteY25" fmla="*/ 190123 h 1195794"/>
                <a:gd name="connsiteX26" fmla="*/ 2127565 w 2145672"/>
                <a:gd name="connsiteY26" fmla="*/ 108642 h 1195794"/>
                <a:gd name="connsiteX27" fmla="*/ 2136618 w 2145672"/>
                <a:gd name="connsiteY27" fmla="*/ 81482 h 1195794"/>
                <a:gd name="connsiteX28" fmla="*/ 2145672 w 2145672"/>
                <a:gd name="connsiteY28" fmla="*/ 54321 h 1195794"/>
                <a:gd name="connsiteX29" fmla="*/ 2145672 w 2145672"/>
                <a:gd name="connsiteY29" fmla="*/ 0 h 119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5672" h="1195794">
                  <a:moveTo>
                    <a:pt x="0" y="1176951"/>
                  </a:moveTo>
                  <a:cubicBezTo>
                    <a:pt x="171051" y="1201385"/>
                    <a:pt x="109158" y="1195058"/>
                    <a:pt x="425513" y="1195058"/>
                  </a:cubicBezTo>
                  <a:cubicBezTo>
                    <a:pt x="612642" y="1195058"/>
                    <a:pt x="799723" y="1189022"/>
                    <a:pt x="986828" y="1186004"/>
                  </a:cubicBezTo>
                  <a:lnTo>
                    <a:pt x="1041149" y="1176951"/>
                  </a:lnTo>
                  <a:lnTo>
                    <a:pt x="1167897" y="1158844"/>
                  </a:lnTo>
                  <a:lnTo>
                    <a:pt x="1222218" y="1140737"/>
                  </a:lnTo>
                  <a:cubicBezTo>
                    <a:pt x="1231272" y="1137719"/>
                    <a:pt x="1240021" y="1133556"/>
                    <a:pt x="1249379" y="1131684"/>
                  </a:cubicBezTo>
                  <a:lnTo>
                    <a:pt x="1294646" y="1122630"/>
                  </a:lnTo>
                  <a:cubicBezTo>
                    <a:pt x="1431270" y="1054319"/>
                    <a:pt x="1277018" y="1125489"/>
                    <a:pt x="1394234" y="1086416"/>
                  </a:cubicBezTo>
                  <a:cubicBezTo>
                    <a:pt x="1407038" y="1082148"/>
                    <a:pt x="1418875" y="1075253"/>
                    <a:pt x="1430448" y="1068309"/>
                  </a:cubicBezTo>
                  <a:cubicBezTo>
                    <a:pt x="1449109" y="1057113"/>
                    <a:pt x="1464124" y="1038976"/>
                    <a:pt x="1484769" y="1032095"/>
                  </a:cubicBezTo>
                  <a:lnTo>
                    <a:pt x="1511929" y="1023042"/>
                  </a:lnTo>
                  <a:cubicBezTo>
                    <a:pt x="1579360" y="978089"/>
                    <a:pt x="1496547" y="1035861"/>
                    <a:pt x="1566250" y="977775"/>
                  </a:cubicBezTo>
                  <a:cubicBezTo>
                    <a:pt x="1574609" y="970809"/>
                    <a:pt x="1585149" y="966749"/>
                    <a:pt x="1593410" y="959668"/>
                  </a:cubicBezTo>
                  <a:cubicBezTo>
                    <a:pt x="1606372" y="948558"/>
                    <a:pt x="1616149" y="933935"/>
                    <a:pt x="1629624" y="923454"/>
                  </a:cubicBezTo>
                  <a:cubicBezTo>
                    <a:pt x="1643514" y="912650"/>
                    <a:pt x="1660250" y="906054"/>
                    <a:pt x="1674892" y="896293"/>
                  </a:cubicBezTo>
                  <a:cubicBezTo>
                    <a:pt x="1742696" y="851090"/>
                    <a:pt x="1682320" y="888594"/>
                    <a:pt x="1738266" y="841973"/>
                  </a:cubicBezTo>
                  <a:cubicBezTo>
                    <a:pt x="1746625" y="835007"/>
                    <a:pt x="1756373" y="829902"/>
                    <a:pt x="1765426" y="823866"/>
                  </a:cubicBezTo>
                  <a:cubicBezTo>
                    <a:pt x="1832389" y="723420"/>
                    <a:pt x="1718685" y="887450"/>
                    <a:pt x="1819747" y="769545"/>
                  </a:cubicBezTo>
                  <a:cubicBezTo>
                    <a:pt x="1828530" y="759298"/>
                    <a:pt x="1831158" y="745049"/>
                    <a:pt x="1837854" y="733331"/>
                  </a:cubicBezTo>
                  <a:cubicBezTo>
                    <a:pt x="1843252" y="723884"/>
                    <a:pt x="1849432" y="714876"/>
                    <a:pt x="1855961" y="706171"/>
                  </a:cubicBezTo>
                  <a:cubicBezTo>
                    <a:pt x="1876606" y="678644"/>
                    <a:pt x="1901099" y="653868"/>
                    <a:pt x="1919335" y="624690"/>
                  </a:cubicBezTo>
                  <a:cubicBezTo>
                    <a:pt x="1934424" y="600547"/>
                    <a:pt x="1947520" y="575038"/>
                    <a:pt x="1964602" y="552262"/>
                  </a:cubicBezTo>
                  <a:cubicBezTo>
                    <a:pt x="1983188" y="527482"/>
                    <a:pt x="1999928" y="509661"/>
                    <a:pt x="2009870" y="479834"/>
                  </a:cubicBezTo>
                  <a:cubicBezTo>
                    <a:pt x="2038847" y="392902"/>
                    <a:pt x="2064019" y="304747"/>
                    <a:pt x="2091351" y="217284"/>
                  </a:cubicBezTo>
                  <a:cubicBezTo>
                    <a:pt x="2094198" y="208175"/>
                    <a:pt x="2097386" y="199177"/>
                    <a:pt x="2100404" y="190123"/>
                  </a:cubicBezTo>
                  <a:lnTo>
                    <a:pt x="2127565" y="108642"/>
                  </a:lnTo>
                  <a:lnTo>
                    <a:pt x="2136618" y="81482"/>
                  </a:lnTo>
                  <a:cubicBezTo>
                    <a:pt x="2139636" y="72428"/>
                    <a:pt x="2145672" y="63864"/>
                    <a:pt x="2145672" y="54321"/>
                  </a:cubicBezTo>
                  <a:lnTo>
                    <a:pt x="2145672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12021619-D5F3-054A-8085-262127BF9280}"/>
              </a:ext>
            </a:extLst>
          </p:cNvPr>
          <p:cNvSpPr/>
          <p:nvPr/>
        </p:nvSpPr>
        <p:spPr>
          <a:xfrm>
            <a:off x="7313957" y="2799644"/>
            <a:ext cx="658006" cy="3014134"/>
          </a:xfrm>
          <a:custGeom>
            <a:avLst/>
            <a:gdLst>
              <a:gd name="connsiteX0" fmla="*/ 644710 w 658006"/>
              <a:gd name="connsiteY0" fmla="*/ 0 h 3014134"/>
              <a:gd name="connsiteX1" fmla="*/ 520532 w 658006"/>
              <a:gd name="connsiteY1" fmla="*/ 90312 h 3014134"/>
              <a:gd name="connsiteX2" fmla="*/ 464088 w 658006"/>
              <a:gd name="connsiteY2" fmla="*/ 146756 h 3014134"/>
              <a:gd name="connsiteX3" fmla="*/ 441510 w 658006"/>
              <a:gd name="connsiteY3" fmla="*/ 191912 h 3014134"/>
              <a:gd name="connsiteX4" fmla="*/ 362488 w 658006"/>
              <a:gd name="connsiteY4" fmla="*/ 293512 h 3014134"/>
              <a:gd name="connsiteX5" fmla="*/ 317332 w 658006"/>
              <a:gd name="connsiteY5" fmla="*/ 383823 h 3014134"/>
              <a:gd name="connsiteX6" fmla="*/ 294755 w 658006"/>
              <a:gd name="connsiteY6" fmla="*/ 417689 h 3014134"/>
              <a:gd name="connsiteX7" fmla="*/ 272177 w 658006"/>
              <a:gd name="connsiteY7" fmla="*/ 474134 h 3014134"/>
              <a:gd name="connsiteX8" fmla="*/ 249599 w 658006"/>
              <a:gd name="connsiteY8" fmla="*/ 519289 h 3014134"/>
              <a:gd name="connsiteX9" fmla="*/ 227021 w 658006"/>
              <a:gd name="connsiteY9" fmla="*/ 575734 h 3014134"/>
              <a:gd name="connsiteX10" fmla="*/ 193155 w 658006"/>
              <a:gd name="connsiteY10" fmla="*/ 632178 h 3014134"/>
              <a:gd name="connsiteX11" fmla="*/ 181866 w 658006"/>
              <a:gd name="connsiteY11" fmla="*/ 688623 h 3014134"/>
              <a:gd name="connsiteX12" fmla="*/ 136710 w 658006"/>
              <a:gd name="connsiteY12" fmla="*/ 812800 h 3014134"/>
              <a:gd name="connsiteX13" fmla="*/ 125421 w 658006"/>
              <a:gd name="connsiteY13" fmla="*/ 869245 h 3014134"/>
              <a:gd name="connsiteX14" fmla="*/ 102844 w 658006"/>
              <a:gd name="connsiteY14" fmla="*/ 925689 h 3014134"/>
              <a:gd name="connsiteX15" fmla="*/ 68977 w 658006"/>
              <a:gd name="connsiteY15" fmla="*/ 1095023 h 3014134"/>
              <a:gd name="connsiteX16" fmla="*/ 57688 w 658006"/>
              <a:gd name="connsiteY16" fmla="*/ 1151467 h 3014134"/>
              <a:gd name="connsiteX17" fmla="*/ 35110 w 658006"/>
              <a:gd name="connsiteY17" fmla="*/ 1241778 h 3014134"/>
              <a:gd name="connsiteX18" fmla="*/ 12532 w 658006"/>
              <a:gd name="connsiteY18" fmla="*/ 1422400 h 3014134"/>
              <a:gd name="connsiteX19" fmla="*/ 1244 w 658006"/>
              <a:gd name="connsiteY19" fmla="*/ 1591734 h 3014134"/>
              <a:gd name="connsiteX20" fmla="*/ 23821 w 658006"/>
              <a:gd name="connsiteY20" fmla="*/ 2054578 h 3014134"/>
              <a:gd name="connsiteX21" fmla="*/ 35110 w 658006"/>
              <a:gd name="connsiteY21" fmla="*/ 2088445 h 3014134"/>
              <a:gd name="connsiteX22" fmla="*/ 57688 w 658006"/>
              <a:gd name="connsiteY22" fmla="*/ 2178756 h 3014134"/>
              <a:gd name="connsiteX23" fmla="*/ 68977 w 658006"/>
              <a:gd name="connsiteY23" fmla="*/ 2223912 h 3014134"/>
              <a:gd name="connsiteX24" fmla="*/ 91555 w 658006"/>
              <a:gd name="connsiteY24" fmla="*/ 2269067 h 3014134"/>
              <a:gd name="connsiteX25" fmla="*/ 114132 w 658006"/>
              <a:gd name="connsiteY25" fmla="*/ 2370667 h 3014134"/>
              <a:gd name="connsiteX26" fmla="*/ 136710 w 658006"/>
              <a:gd name="connsiteY26" fmla="*/ 2438400 h 3014134"/>
              <a:gd name="connsiteX27" fmla="*/ 147999 w 658006"/>
              <a:gd name="connsiteY27" fmla="*/ 2483556 h 3014134"/>
              <a:gd name="connsiteX28" fmla="*/ 193155 w 658006"/>
              <a:gd name="connsiteY28" fmla="*/ 2551289 h 3014134"/>
              <a:gd name="connsiteX29" fmla="*/ 249599 w 658006"/>
              <a:gd name="connsiteY29" fmla="*/ 2641600 h 3014134"/>
              <a:gd name="connsiteX30" fmla="*/ 272177 w 658006"/>
              <a:gd name="connsiteY30" fmla="*/ 2675467 h 3014134"/>
              <a:gd name="connsiteX31" fmla="*/ 306044 w 658006"/>
              <a:gd name="connsiteY31" fmla="*/ 2709334 h 3014134"/>
              <a:gd name="connsiteX32" fmla="*/ 328621 w 658006"/>
              <a:gd name="connsiteY32" fmla="*/ 2743200 h 3014134"/>
              <a:gd name="connsiteX33" fmla="*/ 362488 w 658006"/>
              <a:gd name="connsiteY33" fmla="*/ 2777067 h 3014134"/>
              <a:gd name="connsiteX34" fmla="*/ 385066 w 658006"/>
              <a:gd name="connsiteY34" fmla="*/ 2810934 h 3014134"/>
              <a:gd name="connsiteX35" fmla="*/ 418932 w 658006"/>
              <a:gd name="connsiteY35" fmla="*/ 2833512 h 3014134"/>
              <a:gd name="connsiteX36" fmla="*/ 486666 w 658006"/>
              <a:gd name="connsiteY36" fmla="*/ 2901245 h 3014134"/>
              <a:gd name="connsiteX37" fmla="*/ 520532 w 658006"/>
              <a:gd name="connsiteY37" fmla="*/ 2912534 h 3014134"/>
              <a:gd name="connsiteX38" fmla="*/ 588266 w 658006"/>
              <a:gd name="connsiteY38" fmla="*/ 2957689 h 3014134"/>
              <a:gd name="connsiteX39" fmla="*/ 655999 w 658006"/>
              <a:gd name="connsiteY39" fmla="*/ 2991556 h 3014134"/>
              <a:gd name="connsiteX40" fmla="*/ 655999 w 658006"/>
              <a:gd name="connsiteY40" fmla="*/ 3014134 h 30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8006" h="3014134">
                <a:moveTo>
                  <a:pt x="644710" y="0"/>
                </a:moveTo>
                <a:cubicBezTo>
                  <a:pt x="603317" y="30104"/>
                  <a:pt x="548922" y="47726"/>
                  <a:pt x="520532" y="90312"/>
                </a:cubicBezTo>
                <a:cubicBezTo>
                  <a:pt x="490429" y="135467"/>
                  <a:pt x="509244" y="116652"/>
                  <a:pt x="464088" y="146756"/>
                </a:cubicBezTo>
                <a:cubicBezTo>
                  <a:pt x="456562" y="161808"/>
                  <a:pt x="451089" y="178076"/>
                  <a:pt x="441510" y="191912"/>
                </a:cubicBezTo>
                <a:cubicBezTo>
                  <a:pt x="417088" y="227188"/>
                  <a:pt x="381676" y="255137"/>
                  <a:pt x="362488" y="293512"/>
                </a:cubicBezTo>
                <a:cubicBezTo>
                  <a:pt x="347436" y="323616"/>
                  <a:pt x="336001" y="355819"/>
                  <a:pt x="317332" y="383823"/>
                </a:cubicBezTo>
                <a:cubicBezTo>
                  <a:pt x="309806" y="395112"/>
                  <a:pt x="300822" y="405554"/>
                  <a:pt x="294755" y="417689"/>
                </a:cubicBezTo>
                <a:cubicBezTo>
                  <a:pt x="285693" y="435814"/>
                  <a:pt x="280407" y="455616"/>
                  <a:pt x="272177" y="474134"/>
                </a:cubicBezTo>
                <a:cubicBezTo>
                  <a:pt x="265342" y="489512"/>
                  <a:pt x="256434" y="503911"/>
                  <a:pt x="249599" y="519289"/>
                </a:cubicBezTo>
                <a:cubicBezTo>
                  <a:pt x="241369" y="537807"/>
                  <a:pt x="236083" y="557609"/>
                  <a:pt x="227021" y="575734"/>
                </a:cubicBezTo>
                <a:cubicBezTo>
                  <a:pt x="217209" y="595359"/>
                  <a:pt x="204444" y="613363"/>
                  <a:pt x="193155" y="632178"/>
                </a:cubicBezTo>
                <a:cubicBezTo>
                  <a:pt x="189392" y="650993"/>
                  <a:pt x="187380" y="670245"/>
                  <a:pt x="181866" y="688623"/>
                </a:cubicBezTo>
                <a:cubicBezTo>
                  <a:pt x="121268" y="890614"/>
                  <a:pt x="199967" y="580858"/>
                  <a:pt x="136710" y="812800"/>
                </a:cubicBezTo>
                <a:cubicBezTo>
                  <a:pt x="131661" y="831312"/>
                  <a:pt x="130934" y="850867"/>
                  <a:pt x="125421" y="869245"/>
                </a:cubicBezTo>
                <a:cubicBezTo>
                  <a:pt x="119598" y="888654"/>
                  <a:pt x="108065" y="906109"/>
                  <a:pt x="102844" y="925689"/>
                </a:cubicBezTo>
                <a:lnTo>
                  <a:pt x="68977" y="1095023"/>
                </a:lnTo>
                <a:cubicBezTo>
                  <a:pt x="65214" y="1113838"/>
                  <a:pt x="62342" y="1132853"/>
                  <a:pt x="57688" y="1151467"/>
                </a:cubicBezTo>
                <a:cubicBezTo>
                  <a:pt x="50162" y="1181571"/>
                  <a:pt x="39498" y="1211060"/>
                  <a:pt x="35110" y="1241778"/>
                </a:cubicBezTo>
                <a:cubicBezTo>
                  <a:pt x="25668" y="1307869"/>
                  <a:pt x="18222" y="1354113"/>
                  <a:pt x="12532" y="1422400"/>
                </a:cubicBezTo>
                <a:cubicBezTo>
                  <a:pt x="7834" y="1478775"/>
                  <a:pt x="5007" y="1535289"/>
                  <a:pt x="1244" y="1591734"/>
                </a:cubicBezTo>
                <a:cubicBezTo>
                  <a:pt x="4708" y="1716447"/>
                  <a:pt x="-12863" y="1907845"/>
                  <a:pt x="23821" y="2054578"/>
                </a:cubicBezTo>
                <a:cubicBezTo>
                  <a:pt x="26707" y="2066122"/>
                  <a:pt x="31979" y="2076965"/>
                  <a:pt x="35110" y="2088445"/>
                </a:cubicBezTo>
                <a:cubicBezTo>
                  <a:pt x="43275" y="2118382"/>
                  <a:pt x="50162" y="2148652"/>
                  <a:pt x="57688" y="2178756"/>
                </a:cubicBezTo>
                <a:cubicBezTo>
                  <a:pt x="61451" y="2193808"/>
                  <a:pt x="62038" y="2210035"/>
                  <a:pt x="68977" y="2223912"/>
                </a:cubicBezTo>
                <a:lnTo>
                  <a:pt x="91555" y="2269067"/>
                </a:lnTo>
                <a:cubicBezTo>
                  <a:pt x="99081" y="2302934"/>
                  <a:pt x="105193" y="2337146"/>
                  <a:pt x="114132" y="2370667"/>
                </a:cubicBezTo>
                <a:cubicBezTo>
                  <a:pt x="120264" y="2393662"/>
                  <a:pt x="130938" y="2415312"/>
                  <a:pt x="136710" y="2438400"/>
                </a:cubicBezTo>
                <a:cubicBezTo>
                  <a:pt x="140473" y="2453452"/>
                  <a:pt x="141060" y="2469679"/>
                  <a:pt x="147999" y="2483556"/>
                </a:cubicBezTo>
                <a:cubicBezTo>
                  <a:pt x="160134" y="2507826"/>
                  <a:pt x="181020" y="2527018"/>
                  <a:pt x="193155" y="2551289"/>
                </a:cubicBezTo>
                <a:cubicBezTo>
                  <a:pt x="228515" y="2622012"/>
                  <a:pt x="200750" y="2573212"/>
                  <a:pt x="249599" y="2641600"/>
                </a:cubicBezTo>
                <a:cubicBezTo>
                  <a:pt x="257485" y="2652640"/>
                  <a:pt x="263491" y="2665044"/>
                  <a:pt x="272177" y="2675467"/>
                </a:cubicBezTo>
                <a:cubicBezTo>
                  <a:pt x="282398" y="2687732"/>
                  <a:pt x="295823" y="2697069"/>
                  <a:pt x="306044" y="2709334"/>
                </a:cubicBezTo>
                <a:cubicBezTo>
                  <a:pt x="314730" y="2719757"/>
                  <a:pt x="319935" y="2732777"/>
                  <a:pt x="328621" y="2743200"/>
                </a:cubicBezTo>
                <a:cubicBezTo>
                  <a:pt x="338842" y="2755465"/>
                  <a:pt x="352267" y="2764802"/>
                  <a:pt x="362488" y="2777067"/>
                </a:cubicBezTo>
                <a:cubicBezTo>
                  <a:pt x="371174" y="2787490"/>
                  <a:pt x="375472" y="2801340"/>
                  <a:pt x="385066" y="2810934"/>
                </a:cubicBezTo>
                <a:cubicBezTo>
                  <a:pt x="394660" y="2820528"/>
                  <a:pt x="408792" y="2824498"/>
                  <a:pt x="418932" y="2833512"/>
                </a:cubicBezTo>
                <a:cubicBezTo>
                  <a:pt x="442797" y="2854725"/>
                  <a:pt x="456375" y="2891148"/>
                  <a:pt x="486666" y="2901245"/>
                </a:cubicBezTo>
                <a:cubicBezTo>
                  <a:pt x="497955" y="2905008"/>
                  <a:pt x="510130" y="2906755"/>
                  <a:pt x="520532" y="2912534"/>
                </a:cubicBezTo>
                <a:cubicBezTo>
                  <a:pt x="544252" y="2925712"/>
                  <a:pt x="562523" y="2949108"/>
                  <a:pt x="588266" y="2957689"/>
                </a:cubicBezTo>
                <a:cubicBezTo>
                  <a:pt x="609413" y="2964738"/>
                  <a:pt x="641410" y="2972104"/>
                  <a:pt x="655999" y="2991556"/>
                </a:cubicBezTo>
                <a:cubicBezTo>
                  <a:pt x="660515" y="2997577"/>
                  <a:pt x="655999" y="3006608"/>
                  <a:pt x="655999" y="3014134"/>
                </a:cubicBez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6000D8-5C33-EF4E-8071-65F51123F73D}"/>
              </a:ext>
            </a:extLst>
          </p:cNvPr>
          <p:cNvSpPr/>
          <p:nvPr/>
        </p:nvSpPr>
        <p:spPr>
          <a:xfrm>
            <a:off x="5639808" y="5559046"/>
            <a:ext cx="21282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young person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635663-E4F8-6B47-AD12-E028F49ED44A}"/>
              </a:ext>
            </a:extLst>
          </p:cNvPr>
          <p:cNvSpPr/>
          <p:nvPr/>
        </p:nvSpPr>
        <p:spPr>
          <a:xfrm>
            <a:off x="2465684" y="1644948"/>
            <a:ext cx="237635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Graduate student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975A197-F1D0-3E42-811D-45754086B112}"/>
              </a:ext>
            </a:extLst>
          </p:cNvPr>
          <p:cNvSpPr/>
          <p:nvPr/>
        </p:nvSpPr>
        <p:spPr>
          <a:xfrm>
            <a:off x="7879976" y="3359371"/>
            <a:ext cx="1371600" cy="61230"/>
          </a:xfrm>
          <a:custGeom>
            <a:avLst/>
            <a:gdLst>
              <a:gd name="connsiteX0" fmla="*/ 0 w 1371600"/>
              <a:gd name="connsiteY0" fmla="*/ 42735 h 61230"/>
              <a:gd name="connsiteX1" fmla="*/ 430306 w 1371600"/>
              <a:gd name="connsiteY1" fmla="*/ 42735 h 61230"/>
              <a:gd name="connsiteX2" fmla="*/ 484095 w 1371600"/>
              <a:gd name="connsiteY2" fmla="*/ 29288 h 61230"/>
              <a:gd name="connsiteX3" fmla="*/ 591671 w 1371600"/>
              <a:gd name="connsiteY3" fmla="*/ 15841 h 61230"/>
              <a:gd name="connsiteX4" fmla="*/ 1371600 w 1371600"/>
              <a:gd name="connsiteY4" fmla="*/ 2394 h 6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61230">
                <a:moveTo>
                  <a:pt x="0" y="42735"/>
                </a:moveTo>
                <a:cubicBezTo>
                  <a:pt x="190935" y="70011"/>
                  <a:pt x="112761" y="64635"/>
                  <a:pt x="430306" y="42735"/>
                </a:cubicBezTo>
                <a:cubicBezTo>
                  <a:pt x="448744" y="41463"/>
                  <a:pt x="465865" y="32326"/>
                  <a:pt x="484095" y="29288"/>
                </a:cubicBezTo>
                <a:cubicBezTo>
                  <a:pt x="519741" y="23347"/>
                  <a:pt x="555648" y="18723"/>
                  <a:pt x="591671" y="15841"/>
                </a:cubicBezTo>
                <a:cubicBezTo>
                  <a:pt x="894655" y="-8398"/>
                  <a:pt x="1006548" y="2394"/>
                  <a:pt x="1371600" y="2394"/>
                </a:cubicBezTo>
              </a:path>
            </a:pathLst>
          </a:cu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851582FB-A7E0-2445-921D-03B03118B791}"/>
              </a:ext>
            </a:extLst>
          </p:cNvPr>
          <p:cNvSpPr/>
          <p:nvPr/>
        </p:nvSpPr>
        <p:spPr>
          <a:xfrm>
            <a:off x="7781453" y="6095241"/>
            <a:ext cx="1371600" cy="61230"/>
          </a:xfrm>
          <a:custGeom>
            <a:avLst/>
            <a:gdLst>
              <a:gd name="connsiteX0" fmla="*/ 0 w 1371600"/>
              <a:gd name="connsiteY0" fmla="*/ 42735 h 61230"/>
              <a:gd name="connsiteX1" fmla="*/ 430306 w 1371600"/>
              <a:gd name="connsiteY1" fmla="*/ 42735 h 61230"/>
              <a:gd name="connsiteX2" fmla="*/ 484095 w 1371600"/>
              <a:gd name="connsiteY2" fmla="*/ 29288 h 61230"/>
              <a:gd name="connsiteX3" fmla="*/ 591671 w 1371600"/>
              <a:gd name="connsiteY3" fmla="*/ 15841 h 61230"/>
              <a:gd name="connsiteX4" fmla="*/ 1371600 w 1371600"/>
              <a:gd name="connsiteY4" fmla="*/ 2394 h 6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61230">
                <a:moveTo>
                  <a:pt x="0" y="42735"/>
                </a:moveTo>
                <a:cubicBezTo>
                  <a:pt x="190935" y="70011"/>
                  <a:pt x="112761" y="64635"/>
                  <a:pt x="430306" y="42735"/>
                </a:cubicBezTo>
                <a:cubicBezTo>
                  <a:pt x="448744" y="41463"/>
                  <a:pt x="465865" y="32326"/>
                  <a:pt x="484095" y="29288"/>
                </a:cubicBezTo>
                <a:cubicBezTo>
                  <a:pt x="519741" y="23347"/>
                  <a:pt x="555648" y="18723"/>
                  <a:pt x="591671" y="15841"/>
                </a:cubicBezTo>
                <a:cubicBezTo>
                  <a:pt x="894655" y="-8398"/>
                  <a:pt x="1006548" y="2394"/>
                  <a:pt x="1371600" y="2394"/>
                </a:cubicBezTo>
              </a:path>
            </a:pathLst>
          </a:cu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  <p:bldP spid="17" grpId="0"/>
      <p:bldP spid="19" grpId="0"/>
      <p:bldP spid="6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F2DE-AAB7-7942-A2B6-9276E39B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</a:t>
            </a:r>
            <a:r>
              <a:rPr lang="en-US" dirty="0" err="1"/>
              <a:t>v.s</a:t>
            </a:r>
            <a:r>
              <a:rPr lang="en-US" dirty="0"/>
              <a:t>. 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1C5D-BC98-A74C-977A-E9C57E331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933"/>
            <a:ext cx="10515600" cy="4890030"/>
          </a:xfrm>
        </p:spPr>
        <p:txBody>
          <a:bodyPr/>
          <a:lstStyle/>
          <a:p>
            <a:r>
              <a:rPr lang="en-US" dirty="0"/>
              <a:t>Place high-dimensional dataset in low-dimensional space and preserve neighbor identities</a:t>
            </a:r>
          </a:p>
          <a:p>
            <a:r>
              <a:rPr lang="en-US" dirty="0">
                <a:solidFill>
                  <a:schemeClr val="accent3"/>
                </a:solidFill>
              </a:rPr>
              <a:t>GE Hinton, ST </a:t>
            </a:r>
            <a:r>
              <a:rPr lang="en-US" dirty="0" err="1">
                <a:solidFill>
                  <a:schemeClr val="accent3"/>
                </a:solidFill>
              </a:rPr>
              <a:t>Roweis</a:t>
            </a:r>
            <a:r>
              <a:rPr lang="en-US" dirty="0">
                <a:solidFill>
                  <a:schemeClr val="accent3"/>
                </a:solidFill>
              </a:rPr>
              <a:t>, 2003, Advances in Neural Information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L </a:t>
            </a:r>
            <a:r>
              <a:rPr lang="en-US" dirty="0" err="1">
                <a:solidFill>
                  <a:schemeClr val="accent3"/>
                </a:solidFill>
              </a:rPr>
              <a:t>Maaten</a:t>
            </a:r>
            <a:r>
              <a:rPr lang="en-US" dirty="0">
                <a:solidFill>
                  <a:schemeClr val="accent3"/>
                </a:solidFill>
              </a:rPr>
              <a:t>, G Hinton, J Machine Learning Research, 2008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9C3E9-FA2D-2D40-BEF8-F7BFE6E9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765" y="3204902"/>
            <a:ext cx="4712091" cy="314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0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F2DE-AAB7-7942-A2B6-9276E39B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</a:t>
            </a:r>
            <a:r>
              <a:rPr lang="en-US" dirty="0" err="1"/>
              <a:t>v.s</a:t>
            </a:r>
            <a:r>
              <a:rPr lang="en-US" dirty="0"/>
              <a:t>. 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1C5D-BC98-A74C-977A-E9C57E331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933"/>
            <a:ext cx="10515600" cy="4890030"/>
          </a:xfrm>
        </p:spPr>
        <p:txBody>
          <a:bodyPr/>
          <a:lstStyle/>
          <a:p>
            <a:r>
              <a:rPr lang="en-US" dirty="0"/>
              <a:t>Place high-dimensional dataset in low-dimensional space and preserve neighbor identities</a:t>
            </a:r>
          </a:p>
          <a:p>
            <a:r>
              <a:rPr lang="en-US" dirty="0">
                <a:solidFill>
                  <a:schemeClr val="accent3"/>
                </a:solidFill>
              </a:rPr>
              <a:t>GE Hinton, ST </a:t>
            </a:r>
            <a:r>
              <a:rPr lang="en-US" dirty="0" err="1">
                <a:solidFill>
                  <a:schemeClr val="accent3"/>
                </a:solidFill>
              </a:rPr>
              <a:t>Roweis</a:t>
            </a:r>
            <a:r>
              <a:rPr lang="en-US" dirty="0">
                <a:solidFill>
                  <a:schemeClr val="accent3"/>
                </a:solidFill>
              </a:rPr>
              <a:t>, 2003, Advances in Neural Information Processing</a:t>
            </a:r>
          </a:p>
          <a:p>
            <a:r>
              <a:rPr lang="en-US" dirty="0">
                <a:solidFill>
                  <a:schemeClr val="accent3"/>
                </a:solidFill>
              </a:rPr>
              <a:t>L </a:t>
            </a:r>
            <a:r>
              <a:rPr lang="en-US" dirty="0" err="1">
                <a:solidFill>
                  <a:schemeClr val="accent3"/>
                </a:solidFill>
              </a:rPr>
              <a:t>Maaten</a:t>
            </a:r>
            <a:r>
              <a:rPr lang="en-US" dirty="0">
                <a:solidFill>
                  <a:schemeClr val="accent3"/>
                </a:solidFill>
              </a:rPr>
              <a:t>, G Hinton, J Machine Learning Research, 2008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5842B-36B7-994A-9649-5F8B0B70F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564" y="3810576"/>
            <a:ext cx="3284577" cy="2675638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B89B41C7-7C8C-4B49-B3C1-E45ECFFD2ECB}"/>
              </a:ext>
            </a:extLst>
          </p:cNvPr>
          <p:cNvSpPr/>
          <p:nvPr/>
        </p:nvSpPr>
        <p:spPr>
          <a:xfrm rot="1322549">
            <a:off x="6352987" y="3432235"/>
            <a:ext cx="3696871" cy="1598403"/>
          </a:xfrm>
          <a:prstGeom prst="wedgeEllipseCallou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How are you supposed to do machine learning if you can’t even do human learning</a:t>
            </a:r>
          </a:p>
        </p:txBody>
      </p:sp>
    </p:spTree>
    <p:extLst>
      <p:ext uri="{BB962C8B-B14F-4D97-AF65-F5344CB8AC3E}">
        <p14:creationId xmlns:p14="http://schemas.microsoft.com/office/powerpoint/2010/main" val="257673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96BA-ACFC-1C42-8086-5CCE6B98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</a:t>
            </a:r>
            <a:r>
              <a:rPr lang="en-US" dirty="0" err="1"/>
              <a:t>v.s</a:t>
            </a:r>
            <a:r>
              <a:rPr lang="en-US" dirty="0"/>
              <a:t>. t-SNE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9F334-6C35-9C48-B20E-912530165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0" y="1467800"/>
            <a:ext cx="19558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71C4D-E31C-2C44-A2C5-4617B5FEF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969" y="1467800"/>
            <a:ext cx="4566771" cy="3582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4364F-703B-C14C-9BA9-9CBB59A4BDF1}"/>
              </a:ext>
            </a:extLst>
          </p:cNvPr>
          <p:cNvSpPr txBox="1"/>
          <p:nvPr/>
        </p:nvSpPr>
        <p:spPr>
          <a:xfrm>
            <a:off x="8493659" y="3008742"/>
            <a:ext cx="2976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neighboring probability calculation, use t-distribution instead of normal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592C4-6757-6349-A9B3-CF0AB305B5E9}"/>
              </a:ext>
            </a:extLst>
          </p:cNvPr>
          <p:cNvSpPr txBox="1"/>
          <p:nvPr/>
        </p:nvSpPr>
        <p:spPr>
          <a:xfrm>
            <a:off x="8493659" y="4680660"/>
            <a:ext cx="297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t-SNE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FC6600-6515-024B-8CD5-4DC67AEE25A4}"/>
              </a:ext>
            </a:extLst>
          </p:cNvPr>
          <p:cNvSpPr txBox="1"/>
          <p:nvPr/>
        </p:nvSpPr>
        <p:spPr>
          <a:xfrm>
            <a:off x="8493659" y="1936668"/>
            <a:ext cx="2976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SNE</a:t>
            </a:r>
          </a:p>
          <a:p>
            <a:endParaRPr lang="en-US" dirty="0"/>
          </a:p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7639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68B41-2526-A14B-8F92-DAA5FE5E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</a:t>
            </a:r>
            <a:r>
              <a:rPr lang="zh-Hans" altLang="en-US" dirty="0"/>
              <a:t> </a:t>
            </a:r>
            <a:r>
              <a:rPr lang="en-US" altLang="zh-Hans" dirty="0"/>
              <a:t>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8E75-844B-7C4D-8565-F9147A96C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933"/>
            <a:ext cx="10515600" cy="1711761"/>
          </a:xfrm>
        </p:spPr>
        <p:txBody>
          <a:bodyPr/>
          <a:lstStyle/>
          <a:p>
            <a:r>
              <a:rPr lang="en-US" sz="1800" b="1" dirty="0"/>
              <a:t>Perplexity</a:t>
            </a:r>
          </a:p>
          <a:p>
            <a:pPr lvl="1"/>
            <a:r>
              <a:rPr lang="en-US" sz="1800" dirty="0"/>
              <a:t>Higher perplexity: more neighbors, lower sensitivity to small scale structure</a:t>
            </a:r>
          </a:p>
          <a:p>
            <a:pPr lvl="1"/>
            <a:r>
              <a:rPr lang="en-US" sz="1800" dirty="0"/>
              <a:t>Lower perplexity: less neighbors, higher sensitivity to small scale structure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EB402-19F7-894B-979D-D1E44BFF5B6D}"/>
              </a:ext>
            </a:extLst>
          </p:cNvPr>
          <p:cNvSpPr txBox="1"/>
          <p:nvPr/>
        </p:nvSpPr>
        <p:spPr>
          <a:xfrm>
            <a:off x="8301318" y="6294210"/>
            <a:ext cx="379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https://distill.pub/2016/misread-tsne/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3044F0-4B6B-744D-84BA-F28AA5313371}"/>
              </a:ext>
            </a:extLst>
          </p:cNvPr>
          <p:cNvSpPr txBox="1">
            <a:spLocks/>
          </p:cNvSpPr>
          <p:nvPr/>
        </p:nvSpPr>
        <p:spPr>
          <a:xfrm>
            <a:off x="838200" y="3898678"/>
            <a:ext cx="10515600" cy="1034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Iterations</a:t>
            </a:r>
          </a:p>
          <a:p>
            <a:pPr lvl="1"/>
            <a:r>
              <a:rPr lang="en-US" sz="1800" dirty="0"/>
              <a:t>When trying to reduce divergence between high-dimensional data and low-dimensional projection, how many times it iterate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1D015-575F-2046-B4E8-7D12029B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264" y="4800150"/>
            <a:ext cx="6580708" cy="1494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F7A08-02D9-8B44-80A8-3F2EE920D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450" y="2382340"/>
            <a:ext cx="6499785" cy="14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4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8271-3C3C-DA45-9730-9AFA9874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practice: recognize hand-written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34A43-EA18-CA48-B614-E27C70060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2282" y="1700213"/>
            <a:ext cx="4064000" cy="4064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6B33F-DB64-024E-99F6-56F59E3EA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2627313"/>
            <a:ext cx="4559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57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0BA5-3D77-CF41-A7E7-A7209721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B4795-37EB-1D4C-A8B2-9BC0E0361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can only used for data visualization</a:t>
            </a:r>
          </a:p>
          <a:p>
            <a:r>
              <a:rPr lang="en-US" dirty="0"/>
              <a:t>Can not be used for dataset with high intrinsic dimensionality</a:t>
            </a:r>
          </a:p>
          <a:p>
            <a:r>
              <a:rPr lang="en-US" dirty="0"/>
              <a:t>Does not have a optimized output</a:t>
            </a:r>
          </a:p>
          <a:p>
            <a:r>
              <a:rPr lang="en-US" dirty="0"/>
              <a:t>Slow</a:t>
            </a:r>
          </a:p>
          <a:p>
            <a:r>
              <a:rPr lang="en-US" dirty="0"/>
              <a:t>Algorithm can not be supervised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62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4E78-08EE-2B4D-9F69-881567C4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algorithms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17E06-F6E7-4447-B437-837C73B27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6"/>
          <a:stretch/>
        </p:blipFill>
        <p:spPr>
          <a:xfrm>
            <a:off x="6294661" y="2850776"/>
            <a:ext cx="4514937" cy="2891624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82F19BF8-4526-134C-AE9B-D781EB177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54742" y="2245898"/>
            <a:ext cx="4486608" cy="3055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A02239-E420-9C48-B979-96BC63E11C43}"/>
              </a:ext>
            </a:extLst>
          </p:cNvPr>
          <p:cNvSpPr txBox="1"/>
          <p:nvPr/>
        </p:nvSpPr>
        <p:spPr>
          <a:xfrm>
            <a:off x="1707777" y="1876566"/>
            <a:ext cx="27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Supervised / unsupervised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A8324-9416-0741-BCEB-490D4A7FDCAC}"/>
              </a:ext>
            </a:extLst>
          </p:cNvPr>
          <p:cNvSpPr txBox="1"/>
          <p:nvPr/>
        </p:nvSpPr>
        <p:spPr>
          <a:xfrm>
            <a:off x="6943165" y="1876566"/>
            <a:ext cx="345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Dimension reduction </a:t>
            </a:r>
            <a:r>
              <a:rPr lang="en-US" b="1" dirty="0" err="1"/>
              <a:t>classificatoin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49C57-D59F-9B42-8948-DCB07E9C3B9B}"/>
              </a:ext>
            </a:extLst>
          </p:cNvPr>
          <p:cNvSpPr txBox="1"/>
          <p:nvPr/>
        </p:nvSpPr>
        <p:spPr>
          <a:xfrm>
            <a:off x="5889978" y="5849471"/>
            <a:ext cx="6090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1400" dirty="0">
                <a:hlinkClick r:id="rId5"/>
              </a:rPr>
              <a:t>https://www.slideshare.net/xuyangela/nonlinear-dimension-reduction</a:t>
            </a:r>
            <a:endParaRPr lang="en-US" sz="1400" dirty="0"/>
          </a:p>
          <a:p>
            <a:pPr algn="r"/>
            <a:r>
              <a:rPr lang="en-US" sz="1400" dirty="0">
                <a:hlinkClick r:id="rId6"/>
              </a:rPr>
              <a:t>https://www.kdnuggets.com/2018/04/supervised-vs-unsupervised-learning.html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8656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4368-E25C-414F-BA98-A65EAF2C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Zebrafish embryogenesis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440B39-E442-3D46-8AA4-A9720090B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131" y="2667214"/>
            <a:ext cx="6036733" cy="201224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514B42-080D-D641-A61E-C7237A8EDF39}"/>
              </a:ext>
            </a:extLst>
          </p:cNvPr>
          <p:cNvSpPr txBox="1"/>
          <p:nvPr/>
        </p:nvSpPr>
        <p:spPr>
          <a:xfrm>
            <a:off x="7196666" y="6485466"/>
            <a:ext cx="501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J. </a:t>
            </a:r>
            <a:r>
              <a:rPr lang="en-US" dirty="0" err="1">
                <a:solidFill>
                  <a:schemeClr val="accent3"/>
                </a:solidFill>
              </a:rPr>
              <a:t>Farrel</a:t>
            </a:r>
            <a:r>
              <a:rPr lang="en-US" dirty="0">
                <a:solidFill>
                  <a:schemeClr val="accent3"/>
                </a:solidFill>
              </a:rPr>
              <a:t>, A. </a:t>
            </a:r>
            <a:r>
              <a:rPr lang="en-US" dirty="0" err="1">
                <a:solidFill>
                  <a:schemeClr val="accent3"/>
                </a:solidFill>
              </a:rPr>
              <a:t>Regev</a:t>
            </a:r>
            <a:r>
              <a:rPr lang="en-US" dirty="0">
                <a:solidFill>
                  <a:schemeClr val="accent3"/>
                </a:solidFill>
              </a:rPr>
              <a:t>, A. F. </a:t>
            </a:r>
            <a:r>
              <a:rPr lang="en-US" dirty="0" err="1">
                <a:solidFill>
                  <a:schemeClr val="accent3"/>
                </a:solidFill>
              </a:rPr>
              <a:t>Schier</a:t>
            </a:r>
            <a:r>
              <a:rPr lang="en-US" dirty="0">
                <a:solidFill>
                  <a:schemeClr val="accent3"/>
                </a:solidFill>
              </a:rPr>
              <a:t>, et. al; SCIENCE; 2018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ADE9A-F8C6-7445-A2CC-733136C7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835680"/>
            <a:ext cx="3325283" cy="36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4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4368-E25C-414F-BA98-A65EAF2C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Zebrafish embryogenesis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14B42-080D-D641-A61E-C7237A8EDF39}"/>
              </a:ext>
            </a:extLst>
          </p:cNvPr>
          <p:cNvSpPr txBox="1"/>
          <p:nvPr/>
        </p:nvSpPr>
        <p:spPr>
          <a:xfrm>
            <a:off x="7196666" y="6485466"/>
            <a:ext cx="501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J. </a:t>
            </a:r>
            <a:r>
              <a:rPr lang="en-US" dirty="0" err="1">
                <a:solidFill>
                  <a:schemeClr val="accent3"/>
                </a:solidFill>
              </a:rPr>
              <a:t>Farrel</a:t>
            </a:r>
            <a:r>
              <a:rPr lang="en-US" dirty="0">
                <a:solidFill>
                  <a:schemeClr val="accent3"/>
                </a:solidFill>
              </a:rPr>
              <a:t>, A. </a:t>
            </a:r>
            <a:r>
              <a:rPr lang="en-US" dirty="0" err="1">
                <a:solidFill>
                  <a:schemeClr val="accent3"/>
                </a:solidFill>
              </a:rPr>
              <a:t>Regev</a:t>
            </a:r>
            <a:r>
              <a:rPr lang="en-US" dirty="0">
                <a:solidFill>
                  <a:schemeClr val="accent3"/>
                </a:solidFill>
              </a:rPr>
              <a:t>, A. F. </a:t>
            </a:r>
            <a:r>
              <a:rPr lang="en-US" dirty="0" err="1">
                <a:solidFill>
                  <a:schemeClr val="accent3"/>
                </a:solidFill>
              </a:rPr>
              <a:t>Schier</a:t>
            </a:r>
            <a:r>
              <a:rPr lang="en-US" dirty="0">
                <a:solidFill>
                  <a:schemeClr val="accent3"/>
                </a:solidFill>
              </a:rPr>
              <a:t>, et. al; SCIENCE; 2018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C32ADA-0C73-6E41-BF4F-A08CEF089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693" y="3078416"/>
            <a:ext cx="6484277" cy="143740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46C0BF-145C-6F4D-B2AE-EC03539E13F4}"/>
              </a:ext>
            </a:extLst>
          </p:cNvPr>
          <p:cNvSpPr/>
          <p:nvPr/>
        </p:nvSpPr>
        <p:spPr>
          <a:xfrm>
            <a:off x="1496545" y="3216165"/>
            <a:ext cx="1084817" cy="129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6DC058-FDE1-A44B-B75F-92DB4DD85E4E}"/>
              </a:ext>
            </a:extLst>
          </p:cNvPr>
          <p:cNvSpPr/>
          <p:nvPr/>
        </p:nvSpPr>
        <p:spPr>
          <a:xfrm>
            <a:off x="2549217" y="3216165"/>
            <a:ext cx="1084817" cy="1299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BAE85D-6EE6-A941-8D0A-E63FD8EEAEDB}"/>
              </a:ext>
            </a:extLst>
          </p:cNvPr>
          <p:cNvSpPr/>
          <p:nvPr/>
        </p:nvSpPr>
        <p:spPr>
          <a:xfrm>
            <a:off x="3601888" y="3078416"/>
            <a:ext cx="1309816" cy="1437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730F4-847B-1746-959B-F7FC0965A129}"/>
              </a:ext>
            </a:extLst>
          </p:cNvPr>
          <p:cNvSpPr/>
          <p:nvPr/>
        </p:nvSpPr>
        <p:spPr>
          <a:xfrm>
            <a:off x="4879320" y="3216165"/>
            <a:ext cx="1052910" cy="129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3126F0-4E40-2243-A74D-EB357456FD69}"/>
              </a:ext>
            </a:extLst>
          </p:cNvPr>
          <p:cNvSpPr/>
          <p:nvPr/>
        </p:nvSpPr>
        <p:spPr>
          <a:xfrm>
            <a:off x="5932230" y="3151707"/>
            <a:ext cx="1165884" cy="129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97F3BB-A498-2E40-BFCB-786050A91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236" y="1313358"/>
            <a:ext cx="3097675" cy="51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5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3F79-58A3-C642-A64A-0321A5E7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68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97899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74DC4-6674-4A4F-BE38-07AB5B7B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with PCA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0957F-6A3D-5942-A8CD-0646A6CE8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3357" y="3589336"/>
            <a:ext cx="5288356" cy="222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ACAC8-D251-5E4D-9520-38767353C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61" y="3273424"/>
            <a:ext cx="38100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C23DB-B57B-5048-876C-B1799E39D13E}"/>
              </a:ext>
            </a:extLst>
          </p:cNvPr>
          <p:cNvSpPr txBox="1"/>
          <p:nvPr/>
        </p:nvSpPr>
        <p:spPr>
          <a:xfrm>
            <a:off x="838200" y="1488578"/>
            <a:ext cx="7924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Aim: Use less dimensions to represent high dimension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7604C-3869-1E4B-A2F8-4B47B18F804B}"/>
              </a:ext>
            </a:extLst>
          </p:cNvPr>
          <p:cNvSpPr txBox="1"/>
          <p:nvPr/>
        </p:nvSpPr>
        <p:spPr>
          <a:xfrm>
            <a:off x="838200" y="1950243"/>
            <a:ext cx="2776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/>
              <a:t>How</a:t>
            </a:r>
            <a:r>
              <a:rPr lang="zh-Hans" altLang="en-US" sz="2400" dirty="0"/>
              <a:t> </a:t>
            </a:r>
            <a:r>
              <a:rPr lang="en-US" altLang="zh-Hans" sz="2400" dirty="0"/>
              <a:t>to achieve this?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EF923-C2E4-B04C-950E-877DC1A67937}"/>
              </a:ext>
            </a:extLst>
          </p:cNvPr>
          <p:cNvSpPr txBox="1"/>
          <p:nvPr/>
        </p:nvSpPr>
        <p:spPr>
          <a:xfrm>
            <a:off x="838200" y="2388689"/>
            <a:ext cx="8097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Maximize variance in each dimension in new </a:t>
            </a:r>
            <a:r>
              <a:rPr lang="en-US" altLang="zh-Hans" sz="2400" dirty="0">
                <a:solidFill>
                  <a:srgbClr val="FF0000"/>
                </a:solidFill>
              </a:rPr>
              <a:t>coordinate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5BB08-DFFB-014F-B9AF-2F71D22516E1}"/>
              </a:ext>
            </a:extLst>
          </p:cNvPr>
          <p:cNvSpPr txBox="1"/>
          <p:nvPr/>
        </p:nvSpPr>
        <p:spPr>
          <a:xfrm>
            <a:off x="1293718" y="6280706"/>
            <a:ext cx="337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of variances explained by u1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8075E-B40E-464E-B474-D61FB4CE25AC}"/>
              </a:ext>
            </a:extLst>
          </p:cNvPr>
          <p:cNvSpPr txBox="1"/>
          <p:nvPr/>
        </p:nvSpPr>
        <p:spPr>
          <a:xfrm>
            <a:off x="6414138" y="6280706"/>
            <a:ext cx="420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of variances explained PC1-PC2 plane</a:t>
            </a:r>
          </a:p>
        </p:txBody>
      </p:sp>
    </p:spTree>
    <p:extLst>
      <p:ext uri="{BB962C8B-B14F-4D97-AF65-F5344CB8AC3E}">
        <p14:creationId xmlns:p14="http://schemas.microsoft.com/office/powerpoint/2010/main" val="144088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step by 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789DF-71D3-CC4A-914B-71A1B6594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211" y="1903124"/>
            <a:ext cx="4862503" cy="4047734"/>
          </a:xfrm>
        </p:spPr>
        <p:txBody>
          <a:bodyPr>
            <a:normAutofit/>
          </a:bodyPr>
          <a:lstStyle/>
          <a:p>
            <a:r>
              <a:rPr lang="en-US" sz="1800" dirty="0"/>
              <a:t>Normalize the data</a:t>
            </a:r>
          </a:p>
          <a:p>
            <a:endParaRPr lang="en-US" sz="1800" dirty="0"/>
          </a:p>
          <a:p>
            <a:r>
              <a:rPr lang="en-US" sz="1800" dirty="0"/>
              <a:t>Calculate covariance matrix</a:t>
            </a:r>
          </a:p>
          <a:p>
            <a:endParaRPr lang="en-US" sz="1800" dirty="0"/>
          </a:p>
          <a:p>
            <a:r>
              <a:rPr lang="en-US" sz="1800" dirty="0"/>
              <a:t>Calculate eigenvalues and eigenvectors</a:t>
            </a:r>
          </a:p>
          <a:p>
            <a:endParaRPr lang="en-US" sz="1800" dirty="0"/>
          </a:p>
          <a:p>
            <a:r>
              <a:rPr lang="en-US" sz="1800" dirty="0"/>
              <a:t>Rank eigenvalues to choose feature vectors</a:t>
            </a:r>
          </a:p>
          <a:p>
            <a:endParaRPr lang="en-US" sz="1800" dirty="0"/>
          </a:p>
          <a:p>
            <a:r>
              <a:rPr lang="en-US" sz="1800" dirty="0"/>
              <a:t>Forming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301081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step by step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8CB6D-DE0B-4A4C-B517-5ECA8FA870D6}"/>
              </a:ext>
            </a:extLst>
          </p:cNvPr>
          <p:cNvSpPr txBox="1"/>
          <p:nvPr/>
        </p:nvSpPr>
        <p:spPr>
          <a:xfrm rot="19770351">
            <a:off x="2855433" y="2542068"/>
            <a:ext cx="11981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00BA3-DBF9-DE45-BF43-CB614B09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4281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940702-73FD-C845-96DA-4232FD2B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975" y="2504281"/>
            <a:ext cx="2286000" cy="2286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CE8ED5-A5DB-574F-85D1-25D402C8AED2}"/>
              </a:ext>
            </a:extLst>
          </p:cNvPr>
          <p:cNvSpPr txBox="1">
            <a:spLocks/>
          </p:cNvSpPr>
          <p:nvPr/>
        </p:nvSpPr>
        <p:spPr>
          <a:xfrm>
            <a:off x="7039211" y="1903124"/>
            <a:ext cx="4862503" cy="40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Normalize the data</a:t>
            </a:r>
          </a:p>
          <a:p>
            <a:endParaRPr lang="en-US" sz="1800" dirty="0"/>
          </a:p>
          <a:p>
            <a:r>
              <a:rPr lang="en-US" sz="1800" dirty="0">
                <a:solidFill>
                  <a:schemeClr val="bg2"/>
                </a:solidFill>
              </a:rPr>
              <a:t>Calculate covariance matrix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Calculate eigenvalues and eigenvectors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Rank eigenvalues to choose feature 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Forming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113941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step by step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B5A17A-46D7-3C43-9318-D8BA2AC15CAC}"/>
              </a:ext>
            </a:extLst>
          </p:cNvPr>
          <p:cNvSpPr txBox="1">
            <a:spLocks/>
          </p:cNvSpPr>
          <p:nvPr/>
        </p:nvSpPr>
        <p:spPr>
          <a:xfrm>
            <a:off x="7039211" y="1903124"/>
            <a:ext cx="4862503" cy="40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Normalize the data</a:t>
            </a:r>
          </a:p>
          <a:p>
            <a:endParaRPr lang="en-US" sz="1800" dirty="0"/>
          </a:p>
          <a:p>
            <a:r>
              <a:rPr lang="en-US" sz="1800" dirty="0"/>
              <a:t>Calculate covariance matrix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Calculate eigenvalues and eigenvectors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Rank eigenvalues to choose feature 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Forming principal components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93925CE-1475-EE49-8956-FBF4FA7A9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175819"/>
              </p:ext>
            </p:extLst>
          </p:nvPr>
        </p:nvGraphicFramePr>
        <p:xfrm>
          <a:off x="3416161" y="1325736"/>
          <a:ext cx="19834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48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991748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(x, x)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(y, x)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(y, 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C81EF39-1F6D-684C-8CE0-EF2F388AE642}"/>
              </a:ext>
            </a:extLst>
          </p:cNvPr>
          <p:cNvSpPr txBox="1"/>
          <p:nvPr/>
        </p:nvSpPr>
        <p:spPr>
          <a:xfrm>
            <a:off x="1257828" y="1509697"/>
            <a:ext cx="4372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(covariance) = [                                     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F409E1-F17D-EC48-9E00-5BB779F4AFB8}"/>
              </a:ext>
            </a:extLst>
          </p:cNvPr>
          <p:cNvSpPr txBox="1"/>
          <p:nvPr/>
        </p:nvSpPr>
        <p:spPr>
          <a:xfrm>
            <a:off x="3094269" y="2751194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                            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4AFB34-E433-AB4E-B3FC-5DAB18AAB4D6}"/>
              </a:ext>
            </a:extLst>
          </p:cNvPr>
          <p:cNvSpPr txBox="1"/>
          <p:nvPr/>
        </p:nvSpPr>
        <p:spPr>
          <a:xfrm>
            <a:off x="3094269" y="4183155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                            ]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22DE38E-26C5-3748-B383-B98135B77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245991"/>
              </p:ext>
            </p:extLst>
          </p:nvPr>
        </p:nvGraphicFramePr>
        <p:xfrm>
          <a:off x="3175974" y="4001089"/>
          <a:ext cx="16503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70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825170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883.6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-814.4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-814.4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905.6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CFEDA62-3CF5-6944-932E-828B09997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67653"/>
              </p:ext>
            </p:extLst>
          </p:nvPr>
        </p:nvGraphicFramePr>
        <p:xfrm>
          <a:off x="3175974" y="2569128"/>
          <a:ext cx="16503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70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825170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984.8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905.9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905.9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991.3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600AAA0A-B583-5849-A506-7EBFDD8D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22" y="2271126"/>
            <a:ext cx="1371600" cy="1371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E918378-BDE6-3B4B-BC56-E46E1EEA6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522" y="3732437"/>
            <a:ext cx="1371600" cy="1371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FAC5F4D-D5CA-9546-B3B7-4B98A8BD7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374" y="5142344"/>
            <a:ext cx="1371600" cy="1371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226D94-1A0A-644A-B3AE-54593E56FEE4}"/>
              </a:ext>
            </a:extLst>
          </p:cNvPr>
          <p:cNvSpPr txBox="1"/>
          <p:nvPr/>
        </p:nvSpPr>
        <p:spPr>
          <a:xfrm>
            <a:off x="3138141" y="5586189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                            ]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F924550-CFAA-8646-BCC4-4B5D1F743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176285"/>
              </p:ext>
            </p:extLst>
          </p:nvPr>
        </p:nvGraphicFramePr>
        <p:xfrm>
          <a:off x="3219846" y="5404123"/>
          <a:ext cx="16503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70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825170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76.3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11.4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11.4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74.8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6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7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step by step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B5A17A-46D7-3C43-9318-D8BA2AC15CAC}"/>
              </a:ext>
            </a:extLst>
          </p:cNvPr>
          <p:cNvSpPr txBox="1">
            <a:spLocks/>
          </p:cNvSpPr>
          <p:nvPr/>
        </p:nvSpPr>
        <p:spPr>
          <a:xfrm>
            <a:off x="7039211" y="1903124"/>
            <a:ext cx="4862503" cy="40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Normalize the data</a:t>
            </a:r>
          </a:p>
          <a:p>
            <a:endParaRPr lang="en-US" sz="1800" dirty="0"/>
          </a:p>
          <a:p>
            <a:r>
              <a:rPr lang="en-US" sz="1800" dirty="0"/>
              <a:t>Calculate covariance matrix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/>
              <a:t>Calculate eigenvalues and eigenvectors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Rank eigenvalues to choose feature 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Forming principal components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DEF413-B173-7540-B015-1C53BBDC7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196645"/>
              </p:ext>
            </p:extLst>
          </p:nvPr>
        </p:nvGraphicFramePr>
        <p:xfrm>
          <a:off x="3416161" y="1170756"/>
          <a:ext cx="19834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748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991748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(x, x)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(y, x)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(y, 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C04C18-22FA-684D-A2A9-A0947D56866D}"/>
              </a:ext>
            </a:extLst>
          </p:cNvPr>
          <p:cNvSpPr txBox="1"/>
          <p:nvPr/>
        </p:nvSpPr>
        <p:spPr>
          <a:xfrm>
            <a:off x="916864" y="1354717"/>
            <a:ext cx="467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A = </a:t>
            </a:r>
            <a:r>
              <a:rPr lang="en-US" dirty="0"/>
              <a:t>Matrix (covariance) = [                                    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C8154-B2E0-9442-814F-5FEA67F11B90}"/>
              </a:ext>
            </a:extLst>
          </p:cNvPr>
          <p:cNvSpPr txBox="1"/>
          <p:nvPr/>
        </p:nvSpPr>
        <p:spPr>
          <a:xfrm>
            <a:off x="913096" y="1778279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 = </a:t>
            </a:r>
            <a:r>
              <a:rPr lang="en-US" i="1" dirty="0" err="1"/>
              <a:t>ƛ</a:t>
            </a:r>
            <a:r>
              <a:rPr lang="en-US" dirty="0" err="1">
                <a:solidFill>
                  <a:srgbClr val="FF0000"/>
                </a:solidFill>
              </a:rPr>
              <a:t>v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6D25C-B6B9-004E-ABF8-29537ACA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43" y="2406209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B4194-94F8-E649-9BFC-073C3893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43" y="4493607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5F4978-7A12-BC4D-B6B0-A948DE67D59B}"/>
              </a:ext>
            </a:extLst>
          </p:cNvPr>
          <p:cNvSpPr txBox="1"/>
          <p:nvPr/>
        </p:nvSpPr>
        <p:spPr>
          <a:xfrm>
            <a:off x="3386392" y="300269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                            ]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44C1BCC-D492-604C-BEFC-A79D04679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19614"/>
              </p:ext>
            </p:extLst>
          </p:nvPr>
        </p:nvGraphicFramePr>
        <p:xfrm>
          <a:off x="3468097" y="2820624"/>
          <a:ext cx="16503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70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825170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984.8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905.9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905.9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991.3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099D650-79F4-DB46-8F4E-433605317293}"/>
              </a:ext>
            </a:extLst>
          </p:cNvPr>
          <p:cNvSpPr txBox="1"/>
          <p:nvPr/>
        </p:nvSpPr>
        <p:spPr>
          <a:xfrm>
            <a:off x="3386392" y="5128269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                            ]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AE8585-C348-864E-A7C7-E6425F571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083575"/>
              </p:ext>
            </p:extLst>
          </p:nvPr>
        </p:nvGraphicFramePr>
        <p:xfrm>
          <a:off x="3468097" y="4946203"/>
          <a:ext cx="16503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170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825170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987.3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869.4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869.4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2764.4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BCDDE7-6765-1D41-86E8-D4073B1A5E17}"/>
              </a:ext>
            </a:extLst>
          </p:cNvPr>
          <p:cNvCxnSpPr>
            <a:cxnSpLocks/>
          </p:cNvCxnSpPr>
          <p:nvPr/>
        </p:nvCxnSpPr>
        <p:spPr>
          <a:xfrm flipV="1">
            <a:off x="2446868" y="2736476"/>
            <a:ext cx="440888" cy="51668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9AC7BA-0C45-FD48-9B4D-1683C95EA8BC}"/>
              </a:ext>
            </a:extLst>
          </p:cNvPr>
          <p:cNvCxnSpPr>
            <a:cxnSpLocks/>
          </p:cNvCxnSpPr>
          <p:nvPr/>
        </p:nvCxnSpPr>
        <p:spPr>
          <a:xfrm flipH="1" flipV="1">
            <a:off x="2222971" y="3048977"/>
            <a:ext cx="227544" cy="19880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FC31E5-21F2-5440-BDA3-67CCBC57A8A9}"/>
              </a:ext>
            </a:extLst>
          </p:cNvPr>
          <p:cNvCxnSpPr>
            <a:cxnSpLocks/>
          </p:cNvCxnSpPr>
          <p:nvPr/>
        </p:nvCxnSpPr>
        <p:spPr>
          <a:xfrm flipV="1">
            <a:off x="2477170" y="4791075"/>
            <a:ext cx="367630" cy="5554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FC4DC1-9067-F843-B6BE-B02E5C08F14D}"/>
              </a:ext>
            </a:extLst>
          </p:cNvPr>
          <p:cNvCxnSpPr>
            <a:cxnSpLocks/>
          </p:cNvCxnSpPr>
          <p:nvPr/>
        </p:nvCxnSpPr>
        <p:spPr>
          <a:xfrm flipH="1" flipV="1">
            <a:off x="2222971" y="5200650"/>
            <a:ext cx="257846" cy="1405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7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step by step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B5A17A-46D7-3C43-9318-D8BA2AC15CAC}"/>
              </a:ext>
            </a:extLst>
          </p:cNvPr>
          <p:cNvSpPr txBox="1">
            <a:spLocks/>
          </p:cNvSpPr>
          <p:nvPr/>
        </p:nvSpPr>
        <p:spPr>
          <a:xfrm>
            <a:off x="7039211" y="1903124"/>
            <a:ext cx="4862503" cy="40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Normalize the data</a:t>
            </a:r>
          </a:p>
          <a:p>
            <a:endParaRPr lang="en-US" sz="1800" dirty="0"/>
          </a:p>
          <a:p>
            <a:r>
              <a:rPr lang="en-US" sz="1800" dirty="0"/>
              <a:t>Calculate covariance matrix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/>
              <a:t>Calculate eigenvalues and eigenvectors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/>
              <a:t>Rank eigenvalues to choose feature 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Forming principal components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46B1AE-0076-E840-87F0-B6BB8A0867C7}"/>
              </a:ext>
            </a:extLst>
          </p:cNvPr>
          <p:cNvGrpSpPr/>
          <p:nvPr/>
        </p:nvGrpSpPr>
        <p:grpSpPr>
          <a:xfrm>
            <a:off x="838199" y="1620762"/>
            <a:ext cx="5681931" cy="4330096"/>
            <a:chOff x="838200" y="1286933"/>
            <a:chExt cx="3416300" cy="26035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3690F6-B736-4940-929A-3183CA44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286933"/>
              <a:ext cx="3416300" cy="2603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3E340C-5E39-6A43-A680-BE9BE4B9B309}"/>
                </a:ext>
              </a:extLst>
            </p:cNvPr>
            <p:cNvSpPr txBox="1"/>
            <p:nvPr/>
          </p:nvSpPr>
          <p:spPr>
            <a:xfrm rot="19770351">
              <a:off x="2855433" y="2635331"/>
              <a:ext cx="1198180" cy="582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1200" dirty="0">
                  <a:solidFill>
                    <a:srgbClr val="FF0000"/>
                  </a:solidFill>
                </a:rPr>
                <a:t>Eigenvalue 1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endParaRPr lang="en-US" sz="1200" dirty="0"/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8ECF9F-537A-2241-A987-CDB740CC72F1}"/>
                </a:ext>
              </a:extLst>
            </p:cNvPr>
            <p:cNvSpPr/>
            <p:nvPr/>
          </p:nvSpPr>
          <p:spPr>
            <a:xfrm>
              <a:off x="1456734" y="3310759"/>
              <a:ext cx="1089616" cy="189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2A7E84-0BCE-2542-8C62-0B462F003AB3}"/>
                </a:ext>
              </a:extLst>
            </p:cNvPr>
            <p:cNvSpPr txBox="1"/>
            <p:nvPr/>
          </p:nvSpPr>
          <p:spPr>
            <a:xfrm rot="3483278">
              <a:off x="1334541" y="2992968"/>
              <a:ext cx="581567" cy="166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Eigenvalue 2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7C94DD-CEAB-5946-BCC0-1E4A313AA222}"/>
              </a:ext>
            </a:extLst>
          </p:cNvPr>
          <p:cNvCxnSpPr>
            <a:cxnSpLocks/>
          </p:cNvCxnSpPr>
          <p:nvPr/>
        </p:nvCxnSpPr>
        <p:spPr>
          <a:xfrm flipV="1">
            <a:off x="3766405" y="2745423"/>
            <a:ext cx="1806368" cy="10832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B4E733-143C-744E-9B24-65256A0FC6E8}"/>
              </a:ext>
            </a:extLst>
          </p:cNvPr>
          <p:cNvCxnSpPr>
            <a:cxnSpLocks/>
          </p:cNvCxnSpPr>
          <p:nvPr/>
        </p:nvCxnSpPr>
        <p:spPr>
          <a:xfrm flipH="1" flipV="1">
            <a:off x="3193479" y="2928830"/>
            <a:ext cx="546662" cy="8998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34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B5A17A-46D7-3C43-9318-D8BA2AC15CAC}"/>
              </a:ext>
            </a:extLst>
          </p:cNvPr>
          <p:cNvSpPr txBox="1">
            <a:spLocks/>
          </p:cNvSpPr>
          <p:nvPr/>
        </p:nvSpPr>
        <p:spPr>
          <a:xfrm>
            <a:off x="7039211" y="1903124"/>
            <a:ext cx="4862503" cy="404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Normalize the data</a:t>
            </a:r>
          </a:p>
          <a:p>
            <a:endParaRPr lang="en-US" sz="1800" dirty="0"/>
          </a:p>
          <a:p>
            <a:r>
              <a:rPr lang="en-US" sz="1800" dirty="0"/>
              <a:t>Calculate covariance matrix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/>
              <a:t>Calculate eigenvalues and eigenvectors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/>
              <a:t>Rank eigenvalues to choose feature vectors</a:t>
            </a:r>
          </a:p>
          <a:p>
            <a:endParaRPr lang="en-US" sz="1800" dirty="0"/>
          </a:p>
          <a:p>
            <a:r>
              <a:rPr lang="en-US" sz="1800" dirty="0"/>
              <a:t>Forming principal components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46B1AE-0076-E840-87F0-B6BB8A0867C7}"/>
              </a:ext>
            </a:extLst>
          </p:cNvPr>
          <p:cNvGrpSpPr/>
          <p:nvPr/>
        </p:nvGrpSpPr>
        <p:grpSpPr>
          <a:xfrm>
            <a:off x="838199" y="1620762"/>
            <a:ext cx="5681931" cy="4330096"/>
            <a:chOff x="838200" y="1286933"/>
            <a:chExt cx="3416300" cy="26035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3690F6-B736-4940-929A-3183CA44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286933"/>
              <a:ext cx="3416300" cy="2603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3E340C-5E39-6A43-A680-BE9BE4B9B309}"/>
                </a:ext>
              </a:extLst>
            </p:cNvPr>
            <p:cNvSpPr txBox="1"/>
            <p:nvPr/>
          </p:nvSpPr>
          <p:spPr>
            <a:xfrm rot="19770351">
              <a:off x="2855433" y="2635331"/>
              <a:ext cx="1198180" cy="582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1200" dirty="0">
                  <a:solidFill>
                    <a:srgbClr val="FF0000"/>
                  </a:solidFill>
                </a:rPr>
                <a:t>Eigenvalue 1</a:t>
              </a:r>
              <a:endParaRPr lang="en-US" sz="1200" dirty="0">
                <a:solidFill>
                  <a:srgbClr val="FF0000"/>
                </a:solidFill>
              </a:endParaRPr>
            </a:p>
            <a:p>
              <a:pPr algn="ctr"/>
              <a:endParaRPr lang="en-US" sz="1200" dirty="0"/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8ECF9F-537A-2241-A987-CDB740CC72F1}"/>
                </a:ext>
              </a:extLst>
            </p:cNvPr>
            <p:cNvSpPr/>
            <p:nvPr/>
          </p:nvSpPr>
          <p:spPr>
            <a:xfrm>
              <a:off x="1456734" y="3310759"/>
              <a:ext cx="1089616" cy="189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2A7E84-0BCE-2542-8C62-0B462F003AB3}"/>
                </a:ext>
              </a:extLst>
            </p:cNvPr>
            <p:cNvSpPr txBox="1"/>
            <p:nvPr/>
          </p:nvSpPr>
          <p:spPr>
            <a:xfrm rot="3483278">
              <a:off x="1334541" y="2992968"/>
              <a:ext cx="581567" cy="166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Eigenvalue 2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7C94DD-CEAB-5946-BCC0-1E4A313AA222}"/>
              </a:ext>
            </a:extLst>
          </p:cNvPr>
          <p:cNvCxnSpPr>
            <a:cxnSpLocks/>
          </p:cNvCxnSpPr>
          <p:nvPr/>
        </p:nvCxnSpPr>
        <p:spPr>
          <a:xfrm flipV="1">
            <a:off x="3766405" y="2745423"/>
            <a:ext cx="1806368" cy="10832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B4E733-143C-744E-9B24-65256A0FC6E8}"/>
              </a:ext>
            </a:extLst>
          </p:cNvPr>
          <p:cNvCxnSpPr>
            <a:cxnSpLocks/>
          </p:cNvCxnSpPr>
          <p:nvPr/>
        </p:nvCxnSpPr>
        <p:spPr>
          <a:xfrm flipH="1" flipV="1">
            <a:off x="3193479" y="2928830"/>
            <a:ext cx="546662" cy="8998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75EC87B-FE08-DD4C-9C4B-B62BACC89DF4}"/>
              </a:ext>
            </a:extLst>
          </p:cNvPr>
          <p:cNvSpPr txBox="1"/>
          <p:nvPr/>
        </p:nvSpPr>
        <p:spPr>
          <a:xfrm>
            <a:off x="5421085" y="235667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PC1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46F017-521C-294B-AB1D-A53BFCD3BDAA}"/>
              </a:ext>
            </a:extLst>
          </p:cNvPr>
          <p:cNvSpPr/>
          <p:nvPr/>
        </p:nvSpPr>
        <p:spPr>
          <a:xfrm>
            <a:off x="2907000" y="2492583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PC2</a:t>
            </a:r>
          </a:p>
        </p:txBody>
      </p:sp>
    </p:spTree>
    <p:extLst>
      <p:ext uri="{BB962C8B-B14F-4D97-AF65-F5344CB8AC3E}">
        <p14:creationId xmlns:p14="http://schemas.microsoft.com/office/powerpoint/2010/main" val="76917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1219</Words>
  <Application>Microsoft Macintosh PowerPoint</Application>
  <PresentationFormat>Widescreen</PresentationFormat>
  <Paragraphs>286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Arial</vt:lpstr>
      <vt:lpstr>Calibri</vt:lpstr>
      <vt:lpstr>Calibri Light</vt:lpstr>
      <vt:lpstr>Office Theme</vt:lpstr>
      <vt:lpstr>Dimensionality reduction algorithms</vt:lpstr>
      <vt:lpstr>Why we need dimension reduction</vt:lpstr>
      <vt:lpstr>Dimension reduction with PCA</vt:lpstr>
      <vt:lpstr>PCA algorithm step by step</vt:lpstr>
      <vt:lpstr>PCA algorithm step by step</vt:lpstr>
      <vt:lpstr>PCA algorithm step by step</vt:lpstr>
      <vt:lpstr>PCA algorithm step by step</vt:lpstr>
      <vt:lpstr>PCA algorithm step by step</vt:lpstr>
      <vt:lpstr>PCA algorithm</vt:lpstr>
      <vt:lpstr>PCA summary</vt:lpstr>
      <vt:lpstr>PCA algorithm (proofs)</vt:lpstr>
      <vt:lpstr>PCA algorithm (proofs)</vt:lpstr>
      <vt:lpstr>PCA algorithm (proofs)</vt:lpstr>
      <vt:lpstr>PCA has it’s limitations</vt:lpstr>
      <vt:lpstr>New algorithms are developed for reconstructing high-dimension shape</vt:lpstr>
      <vt:lpstr>SNE (stochastic neighbor embedding)</vt:lpstr>
      <vt:lpstr>SNE step by step</vt:lpstr>
      <vt:lpstr>SNE step by step</vt:lpstr>
      <vt:lpstr>SNE step by step</vt:lpstr>
      <vt:lpstr>SNE v.s. t-SNE</vt:lpstr>
      <vt:lpstr>SNE v.s. t-SNE</vt:lpstr>
      <vt:lpstr>SNE v.s. t-SNE</vt:lpstr>
      <vt:lpstr>t-SNE parameters</vt:lpstr>
      <vt:lpstr>t-SNE practice: recognize hand-written dataset</vt:lpstr>
      <vt:lpstr>t-SNE limitations</vt:lpstr>
      <vt:lpstr>Classification of algorithms</vt:lpstr>
      <vt:lpstr>Case Study: Zebrafish embryogenesis</vt:lpstr>
      <vt:lpstr>Case Study: Zebrafish embryogenesis</vt:lpstr>
      <vt:lpstr>Q&amp;A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 reduction algorithms</dc:title>
  <dc:creator>Huitian Diao</dc:creator>
  <cp:lastModifiedBy>Huitian Diao</cp:lastModifiedBy>
  <cp:revision>96</cp:revision>
  <dcterms:created xsi:type="dcterms:W3CDTF">2018-04-06T18:30:55Z</dcterms:created>
  <dcterms:modified xsi:type="dcterms:W3CDTF">2018-05-07T17:55:19Z</dcterms:modified>
</cp:coreProperties>
</file>